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handoutMasterIdLst>
    <p:handoutMasterId r:id="rId29"/>
  </p:handoutMasterIdLst>
  <p:sldIdLst>
    <p:sldId id="259" r:id="rId2"/>
    <p:sldId id="266" r:id="rId3"/>
    <p:sldId id="267" r:id="rId4"/>
    <p:sldId id="270" r:id="rId5"/>
    <p:sldId id="272" r:id="rId6"/>
    <p:sldId id="277" r:id="rId7"/>
    <p:sldId id="282" r:id="rId8"/>
    <p:sldId id="285" r:id="rId9"/>
    <p:sldId id="290" r:id="rId10"/>
    <p:sldId id="283" r:id="rId11"/>
    <p:sldId id="284" r:id="rId12"/>
    <p:sldId id="286" r:id="rId13"/>
    <p:sldId id="287" r:id="rId14"/>
    <p:sldId id="288" r:id="rId15"/>
    <p:sldId id="289" r:id="rId16"/>
    <p:sldId id="278" r:id="rId17"/>
    <p:sldId id="279" r:id="rId18"/>
    <p:sldId id="281" r:id="rId19"/>
    <p:sldId id="274" r:id="rId20"/>
    <p:sldId id="273" r:id="rId21"/>
    <p:sldId id="275" r:id="rId22"/>
    <p:sldId id="260" r:id="rId23"/>
    <p:sldId id="263" r:id="rId24"/>
    <p:sldId id="264" r:id="rId25"/>
    <p:sldId id="265" r:id="rId26"/>
    <p:sldId id="271" r:id="rId27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標題" id="{29245749-9F61-4D30-9C51-22457A5A3015}">
          <p14:sldIdLst>
            <p14:sldId id="259"/>
          </p14:sldIdLst>
        </p14:section>
        <p14:section name="需求" id="{6568226A-DFEC-4C8A-B128-D7EC874B8600}">
          <p14:sldIdLst>
            <p14:sldId id="266"/>
            <p14:sldId id="267"/>
            <p14:sldId id="270"/>
          </p14:sldIdLst>
        </p14:section>
        <p14:section name="breakdown" id="{68FDE729-97E4-430A-BDFB-7A50BFC42B01}">
          <p14:sldIdLst>
            <p14:sldId id="272"/>
            <p14:sldId id="277"/>
            <p14:sldId id="282"/>
            <p14:sldId id="285"/>
          </p14:sldIdLst>
        </p14:section>
        <p14:section name="2022/06/30" id="{731EDBA4-D56D-4546-8432-3E29DCC8A98F}">
          <p14:sldIdLst>
            <p14:sldId id="290"/>
          </p14:sldIdLst>
        </p14:section>
        <p14:section name="2022/06/24" id="{848A61C9-10E3-49EF-B3E3-474E931A5842}">
          <p14:sldIdLst>
            <p14:sldId id="283"/>
            <p14:sldId id="284"/>
            <p14:sldId id="286"/>
            <p14:sldId id="287"/>
            <p14:sldId id="288"/>
            <p14:sldId id="289"/>
          </p14:sldIdLst>
        </p14:section>
        <p14:section name="2022/06/17" id="{7163569C-A305-4200-9885-EA463BCB1CEA}">
          <p14:sldIdLst>
            <p14:sldId id="278"/>
            <p14:sldId id="279"/>
            <p14:sldId id="281"/>
          </p14:sldIdLst>
        </p14:section>
        <p14:section name="2022/06/10" id="{4B902C47-5178-4B12-8A72-9BE3016E527A}">
          <p14:sldIdLst>
            <p14:sldId id="274"/>
            <p14:sldId id="273"/>
            <p14:sldId id="275"/>
          </p14:sldIdLst>
        </p14:section>
        <p14:section name="GPIO_Interrupt" id="{A98EA46F-BA4D-4F8D-ACD9-6EC610F412D0}">
          <p14:sldIdLst>
            <p14:sldId id="260"/>
            <p14:sldId id="263"/>
            <p14:sldId id="264"/>
            <p14:sldId id="265"/>
            <p14:sldId id="271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電子系三甲-廖彥翔" initials="電子系三甲-廖彥翔" lastIdx="1" clrIdx="0">
    <p:extLst>
      <p:ext uri="{19B8F6BF-5375-455C-9EA6-DF929625EA0E}">
        <p15:presenceInfo xmlns:p15="http://schemas.microsoft.com/office/powerpoint/2012/main" userId="電子系三甲-廖彥翔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0000FF"/>
    <a:srgbClr val="FFFFFF"/>
    <a:srgbClr val="FF7373"/>
    <a:srgbClr val="FF66FF"/>
    <a:srgbClr val="A7CD8E"/>
    <a:srgbClr val="E5F5FF"/>
    <a:srgbClr val="FFFF99"/>
    <a:srgbClr val="FF8000"/>
    <a:srgbClr val="66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3844" autoAdjust="0"/>
  </p:normalViewPr>
  <p:slideViewPr>
    <p:cSldViewPr snapToGrid="0">
      <p:cViewPr varScale="1">
        <p:scale>
          <a:sx n="114" d="100"/>
          <a:sy n="114" d="100"/>
        </p:scale>
        <p:origin x="414" y="108"/>
      </p:cViewPr>
      <p:guideLst/>
    </p:cSldViewPr>
  </p:slideViewPr>
  <p:outlineViewPr>
    <p:cViewPr>
      <p:scale>
        <a:sx n="33" d="100"/>
        <a:sy n="33" d="100"/>
      </p:scale>
      <p:origin x="0" y="-172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6" d="100"/>
          <a:sy n="86" d="100"/>
        </p:scale>
        <p:origin x="3786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commentAuthors" Target="commentAuthor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29F8E0-05F2-4742-BB97-D2E4F51035C8}" type="datetimeFigureOut">
              <a:rPr lang="zh-TW" altLang="en-US" smtClean="0"/>
              <a:t>2022/6/30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EDBFE4-86DF-49E3-AB07-98BBBFC455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092504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B905C5-9D54-40E2-B40C-7996280CAB02}" type="datetimeFigureOut">
              <a:rPr lang="zh-TW" altLang="en-US" smtClean="0"/>
              <a:t>2022/6/30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8A6B0B-A5FB-4629-B823-69B1A9EB3A4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491173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51183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78315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648463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838200" y="4295163"/>
            <a:ext cx="10515600" cy="1964122"/>
          </a:xfrm>
        </p:spPr>
        <p:txBody>
          <a:bodyPr>
            <a:normAutofit/>
          </a:bodyPr>
          <a:lstStyle>
            <a:lvl1pPr marL="0" indent="0" algn="l">
              <a:spcBef>
                <a:spcPts val="1000"/>
              </a:spcBef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dirty="0"/>
              <a:t>按一下以編輯母片副標題樣式</a:t>
            </a:r>
          </a:p>
        </p:txBody>
      </p:sp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838200" y="1389529"/>
            <a:ext cx="10515600" cy="2905634"/>
          </a:xfrm>
        </p:spPr>
        <p:txBody>
          <a:bodyPr anchor="t"/>
          <a:lstStyle>
            <a:lvl1pPr algn="ctr">
              <a:defRPr sz="6000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2022/6/30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95161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2022/6/30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189433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2022/6/30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364103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201850"/>
            <a:ext cx="10515600" cy="5037776"/>
          </a:xfrm>
        </p:spPr>
        <p:txBody>
          <a:bodyPr>
            <a:normAutofit/>
          </a:bodyPr>
          <a:lstStyle>
            <a:lvl1pPr hangingPunct="0">
              <a:defRPr sz="1600"/>
            </a:lvl1pPr>
            <a:lvl2pPr hangingPunct="0">
              <a:defRPr sz="1600"/>
            </a:lvl2pPr>
            <a:lvl3pPr hangingPunct="0">
              <a:defRPr sz="1600"/>
            </a:lvl3pPr>
            <a:lvl4pPr hangingPunct="0">
              <a:defRPr sz="1600"/>
            </a:lvl4pPr>
            <a:lvl5pPr hangingPunct="0">
              <a:defRPr sz="1600"/>
            </a:lvl5pPr>
          </a:lstStyle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2022/6/30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584264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2022/6/30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326061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2022/6/30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814932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2022/6/30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837670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2022/6/30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66344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2022/6/30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118334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2022/6/30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623687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2022/6/30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418458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202572"/>
            <a:ext cx="10515600" cy="50370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fld id="{0C0CC965-A63A-473D-BEFB-C8F9714D5269}" type="datetimeFigureOut">
              <a:rPr lang="zh-TW" altLang="en-US" smtClean="0"/>
              <a:pPr/>
              <a:t>2022/6/30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fld id="{90F9E983-480B-48C5-9E0F-D21C0DFBB5C0}" type="slidenum">
              <a:rPr lang="zh-TW" altLang="en-US" smtClean="0"/>
              <a:pPr/>
              <a:t>‹#›</a:t>
            </a:fld>
            <a:endParaRPr lang="zh-TW" altLang="en-US"/>
          </a:p>
        </p:txBody>
      </p:sp>
      <p:cxnSp>
        <p:nvCxnSpPr>
          <p:cNvPr id="9" name="直線接點 8"/>
          <p:cNvCxnSpPr/>
          <p:nvPr userDrawn="1"/>
        </p:nvCxnSpPr>
        <p:spPr>
          <a:xfrm>
            <a:off x="838200" y="1143848"/>
            <a:ext cx="105156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直線接點 9"/>
          <p:cNvCxnSpPr/>
          <p:nvPr userDrawn="1"/>
        </p:nvCxnSpPr>
        <p:spPr>
          <a:xfrm>
            <a:off x="838200" y="6296092"/>
            <a:ext cx="10515600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1" name="Shape 13" descr="C:\Documents and Settings\frederic\My Documents\My Pictures\Wallpaper Images\GSLAB_LOGO1-120x120.jpg"/>
          <p:cNvPicPr preferRelativeResize="0">
            <a:picLocks noChangeAspect="1"/>
          </p:cNvPicPr>
          <p:nvPr userDrawn="1"/>
        </p:nvPicPr>
        <p:blipFill rotWithShape="1">
          <a:blip r:embed="rId13">
            <a:alphaModFix/>
          </a:blip>
          <a:srcRect/>
          <a:stretch/>
        </p:blipFill>
        <p:spPr>
          <a:xfrm>
            <a:off x="11596536" y="6270925"/>
            <a:ext cx="561907" cy="56190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98425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b="1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j-cs"/>
        </a:defRPr>
      </a:lvl1pPr>
    </p:titleStyle>
    <p:bodyStyle>
      <a:lvl1pPr marL="144000" indent="-144000" algn="l" defTabSz="914400" rtl="0" eaLnBrk="1" latinLnBrk="0" hangingPunct="0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1pPr>
      <a:lvl2pPr marL="685800" indent="-228600" algn="l" defTabSz="914400" rtl="0" eaLnBrk="1" latinLnBrk="0" hangingPunct="0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2pPr>
      <a:lvl3pPr marL="1143000" indent="-228600" algn="l" defTabSz="914400" rtl="0" eaLnBrk="1" latinLnBrk="0" hangingPunct="0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3pPr>
      <a:lvl4pPr marL="1600200" indent="-228600" algn="l" defTabSz="914400" rtl="0" eaLnBrk="1" latinLnBrk="0" hangingPunct="0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4pPr>
      <a:lvl5pPr marL="2057400" indent="-228600" algn="l" defTabSz="914400" rtl="0" eaLnBrk="1" latinLnBrk="0" hangingPunct="0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838200" y="1389530"/>
            <a:ext cx="10515600" cy="2544296"/>
          </a:xfrm>
        </p:spPr>
        <p:txBody>
          <a:bodyPr anchor="t">
            <a:normAutofit/>
          </a:bodyPr>
          <a:lstStyle/>
          <a:p>
            <a:pPr>
              <a:lnSpc>
                <a:spcPct val="125000"/>
              </a:lnSpc>
            </a:pPr>
            <a:r>
              <a:rPr lang="zh-TW" altLang="en-US" sz="48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乒乓球遊戲同步顯示於</a:t>
            </a:r>
            <a:r>
              <a:rPr lang="en-US" altLang="zh-TW" sz="48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PC</a:t>
            </a:r>
            <a:r>
              <a:rPr lang="zh-TW" altLang="en-US" sz="48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48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UI</a:t>
            </a:r>
            <a:r>
              <a:rPr lang="zh-TW" altLang="en-US" sz="48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上</a:t>
            </a:r>
            <a:br>
              <a:rPr lang="en-US" altLang="zh-TW" sz="4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zh-TW" altLang="en-US" sz="4800" dirty="0">
                <a:latin typeface="Arial" panose="020B0604020202020204" pitchFamily="34" charset="0"/>
                <a:cs typeface="Arial" panose="020B0604020202020204" pitchFamily="34" charset="0"/>
              </a:rPr>
              <a:t>專案進度報告</a:t>
            </a:r>
            <a:endParaRPr lang="zh-TW" alt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838199" y="3933825"/>
            <a:ext cx="12510247" cy="2325461"/>
          </a:xfrm>
        </p:spPr>
        <p:txBody>
          <a:bodyPr numCol="3">
            <a:normAutofit/>
          </a:bodyPr>
          <a:lstStyle/>
          <a:p>
            <a:r>
              <a:rPr lang="zh-TW" altLang="en-US" dirty="0"/>
              <a:t>組長：陳陽棋</a:t>
            </a:r>
            <a:endParaRPr lang="en-US" altLang="zh-TW" dirty="0"/>
          </a:p>
          <a:p>
            <a:pPr algn="l"/>
            <a:r>
              <a:rPr lang="zh-TW" altLang="en-US" dirty="0"/>
              <a:t>組員：謝秉君、林芳平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0569366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內容版面配置區 4">
            <a:extLst>
              <a:ext uri="{FF2B5EF4-FFF2-40B4-BE49-F238E27FC236}">
                <a16:creationId xmlns:a16="http://schemas.microsoft.com/office/drawing/2014/main" id="{F72AFF29-F6C0-4BB4-B143-BA6120B650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0197" y="1740750"/>
            <a:ext cx="5819775" cy="3924300"/>
          </a:xfrm>
        </p:spPr>
      </p:pic>
      <p:sp>
        <p:nvSpPr>
          <p:cNvPr id="3" name="標題 2">
            <a:extLst>
              <a:ext uri="{FF2B5EF4-FFF2-40B4-BE49-F238E27FC236}">
                <a16:creationId xmlns:a16="http://schemas.microsoft.com/office/drawing/2014/main" id="{07FD06FA-0AA2-4D7E-BBD9-41B2FC0E6E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當周進度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3B218963-D1BF-430C-BDAE-34348CA5363E}"/>
              </a:ext>
            </a:extLst>
          </p:cNvPr>
          <p:cNvSpPr/>
          <p:nvPr/>
        </p:nvSpPr>
        <p:spPr>
          <a:xfrm>
            <a:off x="7222099" y="2463814"/>
            <a:ext cx="1873623" cy="126402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7637FEA5-6BC4-4CCC-9C95-CD77587EA46A}"/>
              </a:ext>
            </a:extLst>
          </p:cNvPr>
          <p:cNvSpPr txBox="1"/>
          <p:nvPr/>
        </p:nvSpPr>
        <p:spPr>
          <a:xfrm>
            <a:off x="7186136" y="3727836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06.17</a:t>
            </a:r>
            <a:r>
              <a:rPr lang="zh-TW" altLang="en-US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完成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BD048AAE-5620-4123-A6D2-AB1230240AE4}"/>
              </a:ext>
            </a:extLst>
          </p:cNvPr>
          <p:cNvSpPr txBox="1"/>
          <p:nvPr/>
        </p:nvSpPr>
        <p:spPr>
          <a:xfrm>
            <a:off x="8496309" y="3727837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林芳平</a:t>
            </a:r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99910D8C-5360-4488-9BF3-BC2168B813FC}"/>
              </a:ext>
            </a:extLst>
          </p:cNvPr>
          <p:cNvCxnSpPr>
            <a:cxnSpLocks/>
          </p:cNvCxnSpPr>
          <p:nvPr/>
        </p:nvCxnSpPr>
        <p:spPr>
          <a:xfrm flipV="1">
            <a:off x="4410379" y="3912502"/>
            <a:ext cx="974365" cy="1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57847448-B8B4-46E2-91AD-91C80ED56260}"/>
              </a:ext>
            </a:extLst>
          </p:cNvPr>
          <p:cNvCxnSpPr>
            <a:cxnSpLocks/>
          </p:cNvCxnSpPr>
          <p:nvPr/>
        </p:nvCxnSpPr>
        <p:spPr>
          <a:xfrm flipH="1">
            <a:off x="5313792" y="3912501"/>
            <a:ext cx="70952" cy="1724112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9AA5ADE5-424C-4B2C-AEE7-8658F3778FD5}"/>
              </a:ext>
            </a:extLst>
          </p:cNvPr>
          <p:cNvCxnSpPr>
            <a:cxnSpLocks/>
          </p:cNvCxnSpPr>
          <p:nvPr/>
        </p:nvCxnSpPr>
        <p:spPr>
          <a:xfrm flipH="1">
            <a:off x="3901079" y="3912501"/>
            <a:ext cx="543810" cy="810501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接點 17">
            <a:extLst>
              <a:ext uri="{FF2B5EF4-FFF2-40B4-BE49-F238E27FC236}">
                <a16:creationId xmlns:a16="http://schemas.microsoft.com/office/drawing/2014/main" id="{9AE19223-1DC2-458F-BEAE-74A69A4BAD59}"/>
              </a:ext>
            </a:extLst>
          </p:cNvPr>
          <p:cNvCxnSpPr>
            <a:cxnSpLocks/>
          </p:cNvCxnSpPr>
          <p:nvPr/>
        </p:nvCxnSpPr>
        <p:spPr>
          <a:xfrm>
            <a:off x="3904715" y="4666742"/>
            <a:ext cx="204090" cy="998308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接點 18">
            <a:extLst>
              <a:ext uri="{FF2B5EF4-FFF2-40B4-BE49-F238E27FC236}">
                <a16:creationId xmlns:a16="http://schemas.microsoft.com/office/drawing/2014/main" id="{415A6C3F-9B0A-4A60-B7AA-C5A93D583DDD}"/>
              </a:ext>
            </a:extLst>
          </p:cNvPr>
          <p:cNvCxnSpPr>
            <a:cxnSpLocks/>
          </p:cNvCxnSpPr>
          <p:nvPr/>
        </p:nvCxnSpPr>
        <p:spPr>
          <a:xfrm flipH="1" flipV="1">
            <a:off x="4080150" y="5636613"/>
            <a:ext cx="1233642" cy="23784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0E4AF1A1-6C88-4782-8745-A14069DAC284}"/>
              </a:ext>
            </a:extLst>
          </p:cNvPr>
          <p:cNvSpPr txBox="1"/>
          <p:nvPr/>
        </p:nvSpPr>
        <p:spPr>
          <a:xfrm>
            <a:off x="4027557" y="5660397"/>
            <a:ext cx="1338828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7030A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06.10</a:t>
            </a:r>
            <a:r>
              <a:rPr lang="zh-TW" altLang="en-US" dirty="0">
                <a:solidFill>
                  <a:srgbClr val="7030A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完成</a:t>
            </a: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964F4B80-9385-48B5-A0A6-56F6BF3C7D93}"/>
              </a:ext>
            </a:extLst>
          </p:cNvPr>
          <p:cNvSpPr txBox="1"/>
          <p:nvPr/>
        </p:nvSpPr>
        <p:spPr>
          <a:xfrm>
            <a:off x="4211213" y="5949081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陳陽棋</a:t>
            </a: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115DF520-BF41-4D92-BAC7-F28701CAD6AF}"/>
              </a:ext>
            </a:extLst>
          </p:cNvPr>
          <p:cNvSpPr/>
          <p:nvPr/>
        </p:nvSpPr>
        <p:spPr>
          <a:xfrm>
            <a:off x="1938388" y="5233603"/>
            <a:ext cx="922449" cy="509302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C9DE4AF2-ED48-4D75-B0AB-FCF01B81DB7B}"/>
              </a:ext>
            </a:extLst>
          </p:cNvPr>
          <p:cNvSpPr/>
          <p:nvPr/>
        </p:nvSpPr>
        <p:spPr>
          <a:xfrm>
            <a:off x="1169120" y="4619405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06.17</a:t>
            </a:r>
            <a:r>
              <a:rPr lang="zh-TW" altLang="en-US" dirty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未完成</a:t>
            </a: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56D80412-B651-4B44-914C-E860B5A2448E}"/>
              </a:ext>
            </a:extLst>
          </p:cNvPr>
          <p:cNvSpPr txBox="1"/>
          <p:nvPr/>
        </p:nvSpPr>
        <p:spPr>
          <a:xfrm>
            <a:off x="1089778" y="4858854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陳陽棋、謝秉君</a:t>
            </a:r>
          </a:p>
        </p:txBody>
      </p:sp>
      <p:pic>
        <p:nvPicPr>
          <p:cNvPr id="35" name="圖片 34">
            <a:extLst>
              <a:ext uri="{FF2B5EF4-FFF2-40B4-BE49-F238E27FC236}">
                <a16:creationId xmlns:a16="http://schemas.microsoft.com/office/drawing/2014/main" id="{09CA2DB3-D920-41A2-BAB1-9640D06926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8421" y="5282970"/>
            <a:ext cx="731556" cy="369329"/>
          </a:xfrm>
          <a:prstGeom prst="rect">
            <a:avLst/>
          </a:prstGeom>
        </p:spPr>
      </p:pic>
      <p:pic>
        <p:nvPicPr>
          <p:cNvPr id="43" name="圖片 42">
            <a:extLst>
              <a:ext uri="{FF2B5EF4-FFF2-40B4-BE49-F238E27FC236}">
                <a16:creationId xmlns:a16="http://schemas.microsoft.com/office/drawing/2014/main" id="{6C88A9E5-CE01-463C-9A7A-6D58087EDE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071" y="2200275"/>
            <a:ext cx="2362200" cy="2076450"/>
          </a:xfrm>
          <a:prstGeom prst="rect">
            <a:avLst/>
          </a:prstGeom>
        </p:spPr>
      </p:pic>
      <p:sp>
        <p:nvSpPr>
          <p:cNvPr id="44" name="矩形 43">
            <a:extLst>
              <a:ext uri="{FF2B5EF4-FFF2-40B4-BE49-F238E27FC236}">
                <a16:creationId xmlns:a16="http://schemas.microsoft.com/office/drawing/2014/main" id="{8B35D271-E000-4AE2-9857-18AE8FC6FF94}"/>
              </a:ext>
            </a:extLst>
          </p:cNvPr>
          <p:cNvSpPr/>
          <p:nvPr/>
        </p:nvSpPr>
        <p:spPr>
          <a:xfrm>
            <a:off x="518275" y="2127239"/>
            <a:ext cx="2371996" cy="2149486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195C15C9-CB7D-49A4-91CD-5BEC0F3212AC}"/>
              </a:ext>
            </a:extLst>
          </p:cNvPr>
          <p:cNvSpPr/>
          <p:nvPr/>
        </p:nvSpPr>
        <p:spPr>
          <a:xfrm>
            <a:off x="420364" y="1776160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06.24</a:t>
            </a:r>
            <a:r>
              <a:rPr lang="zh-TW" altLang="en-US" dirty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未完成</a:t>
            </a: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46F2090D-0EA6-4D4B-9E69-B13E2F14C571}"/>
              </a:ext>
            </a:extLst>
          </p:cNvPr>
          <p:cNvSpPr/>
          <p:nvPr/>
        </p:nvSpPr>
        <p:spPr>
          <a:xfrm>
            <a:off x="2054733" y="1783966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謝秉君</a:t>
            </a:r>
            <a:endParaRPr lang="zh-TW" altLang="en-US" dirty="0"/>
          </a:p>
        </p:txBody>
      </p:sp>
      <p:sp>
        <p:nvSpPr>
          <p:cNvPr id="60" name="文字方塊 59">
            <a:extLst>
              <a:ext uri="{FF2B5EF4-FFF2-40B4-BE49-F238E27FC236}">
                <a16:creationId xmlns:a16="http://schemas.microsoft.com/office/drawing/2014/main" id="{F4688383-00A7-475B-B094-5F8A106C7BA3}"/>
              </a:ext>
            </a:extLst>
          </p:cNvPr>
          <p:cNvSpPr txBox="1"/>
          <p:nvPr/>
        </p:nvSpPr>
        <p:spPr>
          <a:xfrm>
            <a:off x="5980967" y="4534355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陳陽棋</a:t>
            </a:r>
          </a:p>
        </p:txBody>
      </p:sp>
      <p:sp>
        <p:nvSpPr>
          <p:cNvPr id="61" name="文字方塊 60">
            <a:extLst>
              <a:ext uri="{FF2B5EF4-FFF2-40B4-BE49-F238E27FC236}">
                <a16:creationId xmlns:a16="http://schemas.microsoft.com/office/drawing/2014/main" id="{0FA97D3A-067B-46AC-BCFB-9E9952E3F4B2}"/>
              </a:ext>
            </a:extLst>
          </p:cNvPr>
          <p:cNvSpPr txBox="1"/>
          <p:nvPr/>
        </p:nvSpPr>
        <p:spPr>
          <a:xfrm>
            <a:off x="5913530" y="4272732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06.24</a:t>
            </a:r>
            <a:r>
              <a:rPr lang="zh-TW" altLang="en-US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完成</a:t>
            </a:r>
          </a:p>
        </p:txBody>
      </p:sp>
      <p:cxnSp>
        <p:nvCxnSpPr>
          <p:cNvPr id="62" name="直線接點 61">
            <a:extLst>
              <a:ext uri="{FF2B5EF4-FFF2-40B4-BE49-F238E27FC236}">
                <a16:creationId xmlns:a16="http://schemas.microsoft.com/office/drawing/2014/main" id="{9026292D-648A-4B38-AAC1-0572E85C5B42}"/>
              </a:ext>
            </a:extLst>
          </p:cNvPr>
          <p:cNvCxnSpPr>
            <a:cxnSpLocks/>
          </p:cNvCxnSpPr>
          <p:nvPr/>
        </p:nvCxnSpPr>
        <p:spPr>
          <a:xfrm>
            <a:off x="5824104" y="2463814"/>
            <a:ext cx="1542244" cy="185393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線接點 64">
            <a:extLst>
              <a:ext uri="{FF2B5EF4-FFF2-40B4-BE49-F238E27FC236}">
                <a16:creationId xmlns:a16="http://schemas.microsoft.com/office/drawing/2014/main" id="{4B1A0AE7-FFE1-4238-8761-3718BAB5F95D}"/>
              </a:ext>
            </a:extLst>
          </p:cNvPr>
          <p:cNvCxnSpPr>
            <a:cxnSpLocks/>
          </p:cNvCxnSpPr>
          <p:nvPr/>
        </p:nvCxnSpPr>
        <p:spPr>
          <a:xfrm flipV="1">
            <a:off x="4862085" y="2466128"/>
            <a:ext cx="974365" cy="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接點 65">
            <a:extLst>
              <a:ext uri="{FF2B5EF4-FFF2-40B4-BE49-F238E27FC236}">
                <a16:creationId xmlns:a16="http://schemas.microsoft.com/office/drawing/2014/main" id="{32E84B56-5558-446D-B086-F054CD3F1C29}"/>
              </a:ext>
            </a:extLst>
          </p:cNvPr>
          <p:cNvCxnSpPr>
            <a:cxnSpLocks/>
          </p:cNvCxnSpPr>
          <p:nvPr/>
        </p:nvCxnSpPr>
        <p:spPr>
          <a:xfrm flipV="1">
            <a:off x="3316277" y="2445581"/>
            <a:ext cx="1581284" cy="187217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接點 68">
            <a:extLst>
              <a:ext uri="{FF2B5EF4-FFF2-40B4-BE49-F238E27FC236}">
                <a16:creationId xmlns:a16="http://schemas.microsoft.com/office/drawing/2014/main" id="{BBC15A48-503D-490C-9D3E-F3101B9DE498}"/>
              </a:ext>
            </a:extLst>
          </p:cNvPr>
          <p:cNvCxnSpPr>
            <a:cxnSpLocks/>
          </p:cNvCxnSpPr>
          <p:nvPr/>
        </p:nvCxnSpPr>
        <p:spPr>
          <a:xfrm>
            <a:off x="4211213" y="3842526"/>
            <a:ext cx="1445025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線接點 72">
            <a:extLst>
              <a:ext uri="{FF2B5EF4-FFF2-40B4-BE49-F238E27FC236}">
                <a16:creationId xmlns:a16="http://schemas.microsoft.com/office/drawing/2014/main" id="{1A002396-9AE6-4144-A952-378C87F53A97}"/>
              </a:ext>
            </a:extLst>
          </p:cNvPr>
          <p:cNvCxnSpPr>
            <a:cxnSpLocks/>
          </p:cNvCxnSpPr>
          <p:nvPr/>
        </p:nvCxnSpPr>
        <p:spPr>
          <a:xfrm flipH="1">
            <a:off x="5313792" y="3842526"/>
            <a:ext cx="336085" cy="175299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線接點 75">
            <a:extLst>
              <a:ext uri="{FF2B5EF4-FFF2-40B4-BE49-F238E27FC236}">
                <a16:creationId xmlns:a16="http://schemas.microsoft.com/office/drawing/2014/main" id="{FE8A4776-9B03-488A-A028-1DD22CED6DD4}"/>
              </a:ext>
            </a:extLst>
          </p:cNvPr>
          <p:cNvCxnSpPr>
            <a:cxnSpLocks/>
          </p:cNvCxnSpPr>
          <p:nvPr/>
        </p:nvCxnSpPr>
        <p:spPr>
          <a:xfrm flipV="1">
            <a:off x="5930674" y="4324310"/>
            <a:ext cx="1456033" cy="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線接點 80">
            <a:extLst>
              <a:ext uri="{FF2B5EF4-FFF2-40B4-BE49-F238E27FC236}">
                <a16:creationId xmlns:a16="http://schemas.microsoft.com/office/drawing/2014/main" id="{C90A433B-9A03-4D07-9C18-586DB92184AB}"/>
              </a:ext>
            </a:extLst>
          </p:cNvPr>
          <p:cNvCxnSpPr>
            <a:cxnSpLocks/>
          </p:cNvCxnSpPr>
          <p:nvPr/>
        </p:nvCxnSpPr>
        <p:spPr>
          <a:xfrm flipV="1">
            <a:off x="3258572" y="4317751"/>
            <a:ext cx="57705" cy="134264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線接點 84">
            <a:extLst>
              <a:ext uri="{FF2B5EF4-FFF2-40B4-BE49-F238E27FC236}">
                <a16:creationId xmlns:a16="http://schemas.microsoft.com/office/drawing/2014/main" id="{4DA7FEC3-566B-4F16-9FBE-67FD00EE290A}"/>
              </a:ext>
            </a:extLst>
          </p:cNvPr>
          <p:cNvCxnSpPr>
            <a:cxnSpLocks/>
          </p:cNvCxnSpPr>
          <p:nvPr/>
        </p:nvCxnSpPr>
        <p:spPr>
          <a:xfrm>
            <a:off x="3288006" y="5632610"/>
            <a:ext cx="655761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線接點 87">
            <a:extLst>
              <a:ext uri="{FF2B5EF4-FFF2-40B4-BE49-F238E27FC236}">
                <a16:creationId xmlns:a16="http://schemas.microsoft.com/office/drawing/2014/main" id="{1A865265-97A4-4541-8354-2D2B0A0D0F9F}"/>
              </a:ext>
            </a:extLst>
          </p:cNvPr>
          <p:cNvCxnSpPr>
            <a:cxnSpLocks/>
          </p:cNvCxnSpPr>
          <p:nvPr/>
        </p:nvCxnSpPr>
        <p:spPr>
          <a:xfrm>
            <a:off x="3901079" y="4449104"/>
            <a:ext cx="73885" cy="118350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線接點 90">
            <a:extLst>
              <a:ext uri="{FF2B5EF4-FFF2-40B4-BE49-F238E27FC236}">
                <a16:creationId xmlns:a16="http://schemas.microsoft.com/office/drawing/2014/main" id="{51AF1A8B-A878-445D-8CE2-01A01E54908C}"/>
              </a:ext>
            </a:extLst>
          </p:cNvPr>
          <p:cNvCxnSpPr>
            <a:cxnSpLocks/>
          </p:cNvCxnSpPr>
          <p:nvPr/>
        </p:nvCxnSpPr>
        <p:spPr>
          <a:xfrm flipV="1">
            <a:off x="3901079" y="3834738"/>
            <a:ext cx="311122" cy="61436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線接點 94">
            <a:extLst>
              <a:ext uri="{FF2B5EF4-FFF2-40B4-BE49-F238E27FC236}">
                <a16:creationId xmlns:a16="http://schemas.microsoft.com/office/drawing/2014/main" id="{A83499A1-4C59-4177-8590-F7D520903BAD}"/>
              </a:ext>
            </a:extLst>
          </p:cNvPr>
          <p:cNvCxnSpPr>
            <a:cxnSpLocks/>
          </p:cNvCxnSpPr>
          <p:nvPr/>
        </p:nvCxnSpPr>
        <p:spPr>
          <a:xfrm flipH="1">
            <a:off x="5947248" y="4297272"/>
            <a:ext cx="1" cy="129824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線接點 96">
            <a:extLst>
              <a:ext uri="{FF2B5EF4-FFF2-40B4-BE49-F238E27FC236}">
                <a16:creationId xmlns:a16="http://schemas.microsoft.com/office/drawing/2014/main" id="{703E8824-0474-4229-A847-E2F0532E7FD0}"/>
              </a:ext>
            </a:extLst>
          </p:cNvPr>
          <p:cNvCxnSpPr>
            <a:cxnSpLocks/>
          </p:cNvCxnSpPr>
          <p:nvPr/>
        </p:nvCxnSpPr>
        <p:spPr>
          <a:xfrm>
            <a:off x="5313792" y="5595517"/>
            <a:ext cx="660064" cy="1655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00688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9DAE377C-4D41-440A-9F14-5EF4759D53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000" dirty="0"/>
              <a:t>將乒乓球遊戲的</a:t>
            </a:r>
            <a:r>
              <a:rPr lang="en-US" altLang="zh-TW" sz="2000" dirty="0"/>
              <a:t>VHDL code</a:t>
            </a:r>
            <a:r>
              <a:rPr lang="zh-TW" altLang="en-US" sz="2000" dirty="0"/>
              <a:t>打包成一個</a:t>
            </a:r>
            <a:r>
              <a:rPr lang="en-US" altLang="zh-TW" sz="2000" dirty="0"/>
              <a:t>IP</a:t>
            </a:r>
            <a:r>
              <a:rPr lang="zh-TW" altLang="en-US" sz="2000" dirty="0"/>
              <a:t>在</a:t>
            </a:r>
            <a:r>
              <a:rPr lang="en-US" altLang="zh-TW" sz="2000" dirty="0"/>
              <a:t>Create Block Design</a:t>
            </a:r>
            <a:r>
              <a:rPr lang="zh-TW" altLang="en-US" sz="2000" dirty="0"/>
              <a:t>可以呼叫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CCAA1015-B8E1-4632-AE04-171FD1755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乒乓球遊戲包成</a:t>
            </a:r>
            <a:r>
              <a:rPr lang="en-US" altLang="zh-TW" dirty="0"/>
              <a:t>IP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2651B2D-5C9F-4EBC-8994-6B63240A27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3689" y="1690687"/>
            <a:ext cx="1885950" cy="180975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3CC23392-2C79-4BFB-8855-D09A786361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5889" y="1762125"/>
            <a:ext cx="3905250" cy="1666875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B78BED76-D08E-4213-9B70-F47D486A75D4}"/>
              </a:ext>
            </a:extLst>
          </p:cNvPr>
          <p:cNvSpPr txBox="1"/>
          <p:nvPr/>
        </p:nvSpPr>
        <p:spPr>
          <a:xfrm>
            <a:off x="2872851" y="3536072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乒乓球遊戲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Port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腳</a:t>
            </a:r>
          </a:p>
        </p:txBody>
      </p:sp>
      <p:sp>
        <p:nvSpPr>
          <p:cNvPr id="9" name="箭號: 向右 8">
            <a:extLst>
              <a:ext uri="{FF2B5EF4-FFF2-40B4-BE49-F238E27FC236}">
                <a16:creationId xmlns:a16="http://schemas.microsoft.com/office/drawing/2014/main" id="{8C4F0342-F30E-4294-993F-B9A03A39F25C}"/>
              </a:ext>
            </a:extLst>
          </p:cNvPr>
          <p:cNvSpPr/>
          <p:nvPr/>
        </p:nvSpPr>
        <p:spPr>
          <a:xfrm>
            <a:off x="6123131" y="2381643"/>
            <a:ext cx="788565" cy="4278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53DC67CD-19F9-4403-BA8E-F1541A31BE92}"/>
              </a:ext>
            </a:extLst>
          </p:cNvPr>
          <p:cNvSpPr txBox="1"/>
          <p:nvPr/>
        </p:nvSpPr>
        <p:spPr>
          <a:xfrm>
            <a:off x="6123131" y="274154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打包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049A4B40-EFF0-4871-8330-B02DD1C6CD3F}"/>
              </a:ext>
            </a:extLst>
          </p:cNvPr>
          <p:cNvSpPr/>
          <p:nvPr/>
        </p:nvSpPr>
        <p:spPr>
          <a:xfrm>
            <a:off x="2356038" y="1762125"/>
            <a:ext cx="1988190" cy="90557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7D7640B7-B9AD-4302-BD99-7889F418DC58}"/>
              </a:ext>
            </a:extLst>
          </p:cNvPr>
          <p:cNvSpPr/>
          <p:nvPr/>
        </p:nvSpPr>
        <p:spPr>
          <a:xfrm>
            <a:off x="7361090" y="2080907"/>
            <a:ext cx="674294" cy="78812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4CC2596E-0AC6-419D-83ED-3F4CDEC22CDE}"/>
              </a:ext>
            </a:extLst>
          </p:cNvPr>
          <p:cNvSpPr/>
          <p:nvPr/>
        </p:nvSpPr>
        <p:spPr>
          <a:xfrm>
            <a:off x="8631003" y="2457973"/>
            <a:ext cx="332704" cy="28356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D251ADC0-6C54-4094-9ADC-42465D971978}"/>
              </a:ext>
            </a:extLst>
          </p:cNvPr>
          <p:cNvSpPr/>
          <p:nvPr/>
        </p:nvSpPr>
        <p:spPr>
          <a:xfrm>
            <a:off x="2356038" y="2954403"/>
            <a:ext cx="1988190" cy="27357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06565AAB-41FC-4887-8944-5A72BCB72708}"/>
              </a:ext>
            </a:extLst>
          </p:cNvPr>
          <p:cNvSpPr/>
          <p:nvPr/>
        </p:nvSpPr>
        <p:spPr>
          <a:xfrm>
            <a:off x="2356038" y="2703049"/>
            <a:ext cx="3342866" cy="212863"/>
          </a:xfrm>
          <a:prstGeom prst="rect">
            <a:avLst/>
          </a:prstGeom>
          <a:noFill/>
          <a:ln>
            <a:solidFill>
              <a:srgbClr val="0000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05659EFE-69AA-4315-87C9-6D1C3E5E54F0}"/>
              </a:ext>
            </a:extLst>
          </p:cNvPr>
          <p:cNvCxnSpPr>
            <a:cxnSpLocks/>
          </p:cNvCxnSpPr>
          <p:nvPr/>
        </p:nvCxnSpPr>
        <p:spPr>
          <a:xfrm>
            <a:off x="5384463" y="2915912"/>
            <a:ext cx="377505" cy="764126"/>
          </a:xfrm>
          <a:prstGeom prst="straightConnector1">
            <a:avLst/>
          </a:prstGeom>
          <a:ln w="28575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CFA52116-2EF5-44FE-8BBD-8163CCAA3CFC}"/>
              </a:ext>
            </a:extLst>
          </p:cNvPr>
          <p:cNvSpPr txBox="1"/>
          <p:nvPr/>
        </p:nvSpPr>
        <p:spPr>
          <a:xfrm>
            <a:off x="5240263" y="3720738"/>
            <a:ext cx="60708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唯獨</a:t>
            </a:r>
            <a:r>
              <a:rPr lang="en-US" altLang="zh-TW" b="1" dirty="0">
                <a:latin typeface="標楷體" panose="03000509000000000000" pitchFamily="65" charset="-120"/>
                <a:ea typeface="標楷體" panose="03000509000000000000" pitchFamily="65" charset="-120"/>
              </a:rPr>
              <a:t>led</a:t>
            </a:r>
            <a:r>
              <a:rPr lang="zh-TW" altLang="en-US" b="1" dirty="0">
                <a:latin typeface="標楷體" panose="03000509000000000000" pitchFamily="65" charset="-120"/>
                <a:ea typeface="標楷體" panose="03000509000000000000" pitchFamily="65" charset="-120"/>
              </a:rPr>
              <a:t>沒有輸出接腳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，是因為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led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資料會透過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AXI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傳給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PS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端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再</a:t>
            </a:r>
            <a:r>
              <a:rPr lang="zh-TW" altLang="en-US" b="1" dirty="0">
                <a:latin typeface="標楷體" panose="03000509000000000000" pitchFamily="65" charset="-120"/>
                <a:ea typeface="標楷體" panose="03000509000000000000" pitchFamily="65" charset="-120"/>
              </a:rPr>
              <a:t>經由</a:t>
            </a:r>
            <a:r>
              <a:rPr lang="en-US" altLang="zh-TW" b="1" dirty="0">
                <a:latin typeface="標楷體" panose="03000509000000000000" pitchFamily="65" charset="-120"/>
                <a:ea typeface="標楷體" panose="03000509000000000000" pitchFamily="65" charset="-120"/>
              </a:rPr>
              <a:t>AXI-GPIO</a:t>
            </a:r>
            <a:r>
              <a:rPr lang="zh-TW" altLang="en-US" b="1" dirty="0">
                <a:latin typeface="標楷體" panose="03000509000000000000" pitchFamily="65" charset="-120"/>
                <a:ea typeface="標楷體" panose="03000509000000000000" pitchFamily="65" charset="-120"/>
              </a:rPr>
              <a:t>點亮</a:t>
            </a:r>
            <a:r>
              <a:rPr lang="en-US" altLang="zh-TW" b="1" dirty="0">
                <a:latin typeface="標楷體" panose="03000509000000000000" pitchFamily="65" charset="-120"/>
                <a:ea typeface="標楷體" panose="03000509000000000000" pitchFamily="65" charset="-120"/>
              </a:rPr>
              <a:t>LED</a:t>
            </a:r>
            <a:endParaRPr lang="zh-TW" altLang="en-US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21" name="圖片 20">
            <a:extLst>
              <a:ext uri="{FF2B5EF4-FFF2-40B4-BE49-F238E27FC236}">
                <a16:creationId xmlns:a16="http://schemas.microsoft.com/office/drawing/2014/main" id="{3EA7784E-DAD9-4807-BF37-4E7ACBD845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7413" y="4440887"/>
            <a:ext cx="3901405" cy="1774964"/>
          </a:xfrm>
          <a:prstGeom prst="rect">
            <a:avLst/>
          </a:prstGeom>
        </p:spPr>
      </p:pic>
      <p:sp>
        <p:nvSpPr>
          <p:cNvPr id="22" name="矩形 21">
            <a:extLst>
              <a:ext uri="{FF2B5EF4-FFF2-40B4-BE49-F238E27FC236}">
                <a16:creationId xmlns:a16="http://schemas.microsoft.com/office/drawing/2014/main" id="{56DAA01F-6943-4FA4-878C-A182F1DED81D}"/>
              </a:ext>
            </a:extLst>
          </p:cNvPr>
          <p:cNvSpPr/>
          <p:nvPr/>
        </p:nvSpPr>
        <p:spPr>
          <a:xfrm>
            <a:off x="5240263" y="3700347"/>
            <a:ext cx="5982938" cy="2515504"/>
          </a:xfrm>
          <a:prstGeom prst="rect">
            <a:avLst/>
          </a:prstGeom>
          <a:noFill/>
          <a:ln>
            <a:solidFill>
              <a:srgbClr val="0000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368476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204C694A-9417-4917-A3BE-6D15ADE2DF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第一版接線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A25E1DAC-E4B1-4A08-80EE-B5E9AF30A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SDK</a:t>
            </a:r>
            <a:r>
              <a:rPr lang="zh-TW" altLang="en-US" dirty="0"/>
              <a:t>燒入問題</a:t>
            </a:r>
            <a:r>
              <a:rPr lang="en-US" altLang="zh-TW" dirty="0"/>
              <a:t>(1/2)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2DD5A14-B2B3-45BD-90C1-4B38088B02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04053"/>
            <a:ext cx="8022913" cy="4444647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8011BE0B-9CF7-49F5-B98D-09D522AE4D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2913" y="1534739"/>
            <a:ext cx="3952371" cy="1421077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7429AC55-09FC-43C2-81F5-858F2DCE45CD}"/>
              </a:ext>
            </a:extLst>
          </p:cNvPr>
          <p:cNvSpPr txBox="1"/>
          <p:nvPr/>
        </p:nvSpPr>
        <p:spPr>
          <a:xfrm>
            <a:off x="9499279" y="295581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錯誤通知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BD34CC4A-4622-4688-AB40-04D352D82E14}"/>
              </a:ext>
            </a:extLst>
          </p:cNvPr>
          <p:cNvSpPr/>
          <p:nvPr/>
        </p:nvSpPr>
        <p:spPr>
          <a:xfrm>
            <a:off x="6758" y="5144422"/>
            <a:ext cx="5865722" cy="13623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3BF5593B-D76D-4C87-8C3C-270DBA5F31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2913" y="3724717"/>
            <a:ext cx="4060729" cy="2167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4200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F33DA07E-1E95-4C90-8940-F0AD97AD6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SDK</a:t>
            </a:r>
            <a:r>
              <a:rPr lang="zh-TW" altLang="en-US" dirty="0"/>
              <a:t>燒入問題</a:t>
            </a:r>
            <a:r>
              <a:rPr lang="en-US" altLang="zh-TW" dirty="0"/>
              <a:t>(2/2)</a:t>
            </a:r>
            <a:endParaRPr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6A32D794-52C5-4A9E-A428-E1969735D9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86403" y="1521605"/>
            <a:ext cx="8229600" cy="3076575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8D44942A-A7B9-414B-A50D-F90A72FB06B5}"/>
              </a:ext>
            </a:extLst>
          </p:cNvPr>
          <p:cNvSpPr txBox="1"/>
          <p:nvPr/>
        </p:nvSpPr>
        <p:spPr>
          <a:xfrm>
            <a:off x="2666001" y="6308209"/>
            <a:ext cx="6994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擷取自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:https://chowdera.com/2022/01/202201110537393387.html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94D6B68-09B3-4F17-BF83-0A1D727ADB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0995" y="4821780"/>
            <a:ext cx="3471123" cy="1248044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8ED21C3F-020D-4751-8546-787A0A9EA76D}"/>
              </a:ext>
            </a:extLst>
          </p:cNvPr>
          <p:cNvSpPr/>
          <p:nvPr/>
        </p:nvSpPr>
        <p:spPr>
          <a:xfrm>
            <a:off x="5352176" y="3758269"/>
            <a:ext cx="2583809" cy="2181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006824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32763197-2A3F-40CF-B363-6F144D513C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47249" y="1201738"/>
            <a:ext cx="9497502" cy="5037137"/>
          </a:xfrm>
          <a:prstGeom prst="rect">
            <a:avLst/>
          </a:prstGeom>
        </p:spPr>
      </p:pic>
      <p:sp>
        <p:nvSpPr>
          <p:cNvPr id="3" name="標題 2">
            <a:extLst>
              <a:ext uri="{FF2B5EF4-FFF2-40B4-BE49-F238E27FC236}">
                <a16:creationId xmlns:a16="http://schemas.microsoft.com/office/drawing/2014/main" id="{8C6EE8C3-B068-4AF9-9A12-34F3C07C5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Block Design</a:t>
            </a:r>
            <a:endParaRPr lang="zh-TW" altLang="en-US" dirty="0"/>
          </a:p>
        </p:txBody>
      </p:sp>
      <p:cxnSp>
        <p:nvCxnSpPr>
          <p:cNvPr id="5" name="直線接點 4">
            <a:extLst>
              <a:ext uri="{FF2B5EF4-FFF2-40B4-BE49-F238E27FC236}">
                <a16:creationId xmlns:a16="http://schemas.microsoft.com/office/drawing/2014/main" id="{4245D237-4F3D-4C12-BC1C-3CE67B007127}"/>
              </a:ext>
            </a:extLst>
          </p:cNvPr>
          <p:cNvCxnSpPr>
            <a:cxnSpLocks/>
          </p:cNvCxnSpPr>
          <p:nvPr/>
        </p:nvCxnSpPr>
        <p:spPr>
          <a:xfrm>
            <a:off x="8056135" y="3987800"/>
            <a:ext cx="3" cy="160655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596ECBF0-316A-4F79-B929-4245BDFC7589}"/>
              </a:ext>
            </a:extLst>
          </p:cNvPr>
          <p:cNvCxnSpPr>
            <a:cxnSpLocks/>
          </p:cNvCxnSpPr>
          <p:nvPr/>
        </p:nvCxnSpPr>
        <p:spPr>
          <a:xfrm>
            <a:off x="8056136" y="5594350"/>
            <a:ext cx="427464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5B8F5DB1-F039-4CD7-A6E1-193DD69FC3AF}"/>
              </a:ext>
            </a:extLst>
          </p:cNvPr>
          <p:cNvCxnSpPr>
            <a:cxnSpLocks/>
          </p:cNvCxnSpPr>
          <p:nvPr/>
        </p:nvCxnSpPr>
        <p:spPr>
          <a:xfrm>
            <a:off x="8214885" y="4946650"/>
            <a:ext cx="0" cy="53657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C504A870-AAA1-4CBC-9089-7BF91D379037}"/>
              </a:ext>
            </a:extLst>
          </p:cNvPr>
          <p:cNvCxnSpPr>
            <a:cxnSpLocks/>
          </p:cNvCxnSpPr>
          <p:nvPr/>
        </p:nvCxnSpPr>
        <p:spPr>
          <a:xfrm>
            <a:off x="8214885" y="5483225"/>
            <a:ext cx="268715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接點 17">
            <a:extLst>
              <a:ext uri="{FF2B5EF4-FFF2-40B4-BE49-F238E27FC236}">
                <a16:creationId xmlns:a16="http://schemas.microsoft.com/office/drawing/2014/main" id="{30285E3F-D5B2-4587-9976-4991216F2F97}"/>
              </a:ext>
            </a:extLst>
          </p:cNvPr>
          <p:cNvCxnSpPr>
            <a:cxnSpLocks/>
          </p:cNvCxnSpPr>
          <p:nvPr/>
        </p:nvCxnSpPr>
        <p:spPr>
          <a:xfrm>
            <a:off x="8214884" y="4848225"/>
            <a:ext cx="678004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接點 18">
            <a:extLst>
              <a:ext uri="{FF2B5EF4-FFF2-40B4-BE49-F238E27FC236}">
                <a16:creationId xmlns:a16="http://schemas.microsoft.com/office/drawing/2014/main" id="{2D5AD852-B470-493A-AACD-44D97F352F92}"/>
              </a:ext>
            </a:extLst>
          </p:cNvPr>
          <p:cNvCxnSpPr>
            <a:cxnSpLocks/>
          </p:cNvCxnSpPr>
          <p:nvPr/>
        </p:nvCxnSpPr>
        <p:spPr>
          <a:xfrm>
            <a:off x="8209694" y="2679700"/>
            <a:ext cx="0" cy="216852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接點 20">
            <a:extLst>
              <a:ext uri="{FF2B5EF4-FFF2-40B4-BE49-F238E27FC236}">
                <a16:creationId xmlns:a16="http://schemas.microsoft.com/office/drawing/2014/main" id="{3C02B101-7DF5-43A2-B0B2-AD1AAD752548}"/>
              </a:ext>
            </a:extLst>
          </p:cNvPr>
          <p:cNvCxnSpPr>
            <a:cxnSpLocks/>
          </p:cNvCxnSpPr>
          <p:nvPr/>
        </p:nvCxnSpPr>
        <p:spPr>
          <a:xfrm>
            <a:off x="8061628" y="2571750"/>
            <a:ext cx="33942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接點 22">
            <a:extLst>
              <a:ext uri="{FF2B5EF4-FFF2-40B4-BE49-F238E27FC236}">
                <a16:creationId xmlns:a16="http://schemas.microsoft.com/office/drawing/2014/main" id="{DA5B46F8-F6D4-4F41-A97F-82C311D02006}"/>
              </a:ext>
            </a:extLst>
          </p:cNvPr>
          <p:cNvCxnSpPr>
            <a:cxnSpLocks/>
          </p:cNvCxnSpPr>
          <p:nvPr/>
        </p:nvCxnSpPr>
        <p:spPr>
          <a:xfrm>
            <a:off x="8209694" y="2692400"/>
            <a:ext cx="19135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接點 24">
            <a:extLst>
              <a:ext uri="{FF2B5EF4-FFF2-40B4-BE49-F238E27FC236}">
                <a16:creationId xmlns:a16="http://schemas.microsoft.com/office/drawing/2014/main" id="{E87F3CC7-59E5-42C6-97CB-A1FD405C477D}"/>
              </a:ext>
            </a:extLst>
          </p:cNvPr>
          <p:cNvCxnSpPr>
            <a:cxnSpLocks/>
          </p:cNvCxnSpPr>
          <p:nvPr/>
        </p:nvCxnSpPr>
        <p:spPr>
          <a:xfrm flipV="1">
            <a:off x="8056135" y="2544763"/>
            <a:ext cx="0" cy="132642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接點 28">
            <a:extLst>
              <a:ext uri="{FF2B5EF4-FFF2-40B4-BE49-F238E27FC236}">
                <a16:creationId xmlns:a16="http://schemas.microsoft.com/office/drawing/2014/main" id="{067D39BC-5E72-4FCB-9E58-2D2790431257}"/>
              </a:ext>
            </a:extLst>
          </p:cNvPr>
          <p:cNvCxnSpPr>
            <a:cxnSpLocks/>
          </p:cNvCxnSpPr>
          <p:nvPr/>
        </p:nvCxnSpPr>
        <p:spPr>
          <a:xfrm>
            <a:off x="5524500" y="3871187"/>
            <a:ext cx="2531635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A5158C3E-1DC0-448D-A388-87E41611B31E}"/>
              </a:ext>
            </a:extLst>
          </p:cNvPr>
          <p:cNvCxnSpPr>
            <a:cxnSpLocks/>
          </p:cNvCxnSpPr>
          <p:nvPr/>
        </p:nvCxnSpPr>
        <p:spPr>
          <a:xfrm>
            <a:off x="5625438" y="3991837"/>
            <a:ext cx="2430697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接點 32">
            <a:extLst>
              <a:ext uri="{FF2B5EF4-FFF2-40B4-BE49-F238E27FC236}">
                <a16:creationId xmlns:a16="http://schemas.microsoft.com/office/drawing/2014/main" id="{F8F4DF41-E9C3-4C6B-B956-3C621A881BBF}"/>
              </a:ext>
            </a:extLst>
          </p:cNvPr>
          <p:cNvCxnSpPr>
            <a:cxnSpLocks/>
          </p:cNvCxnSpPr>
          <p:nvPr/>
        </p:nvCxnSpPr>
        <p:spPr>
          <a:xfrm flipV="1">
            <a:off x="5625438" y="3987801"/>
            <a:ext cx="0" cy="69214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接點 37">
            <a:extLst>
              <a:ext uri="{FF2B5EF4-FFF2-40B4-BE49-F238E27FC236}">
                <a16:creationId xmlns:a16="http://schemas.microsoft.com/office/drawing/2014/main" id="{548F4051-0065-4011-9DE4-70EDFB45BE99}"/>
              </a:ext>
            </a:extLst>
          </p:cNvPr>
          <p:cNvCxnSpPr>
            <a:cxnSpLocks/>
          </p:cNvCxnSpPr>
          <p:nvPr/>
        </p:nvCxnSpPr>
        <p:spPr>
          <a:xfrm flipH="1">
            <a:off x="4527705" y="4679950"/>
            <a:ext cx="1102925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CB129260-E3ED-49F7-AD56-44E85CE7A419}"/>
              </a:ext>
            </a:extLst>
          </p:cNvPr>
          <p:cNvCxnSpPr>
            <a:cxnSpLocks/>
          </p:cNvCxnSpPr>
          <p:nvPr/>
        </p:nvCxnSpPr>
        <p:spPr>
          <a:xfrm flipH="1">
            <a:off x="8209694" y="4970032"/>
            <a:ext cx="683194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接點 44">
            <a:extLst>
              <a:ext uri="{FF2B5EF4-FFF2-40B4-BE49-F238E27FC236}">
                <a16:creationId xmlns:a16="http://schemas.microsoft.com/office/drawing/2014/main" id="{1A59724E-C835-4B32-86A4-CB0AFCBA36CF}"/>
              </a:ext>
            </a:extLst>
          </p:cNvPr>
          <p:cNvCxnSpPr>
            <a:cxnSpLocks/>
          </p:cNvCxnSpPr>
          <p:nvPr/>
        </p:nvCxnSpPr>
        <p:spPr>
          <a:xfrm>
            <a:off x="4532894" y="4543425"/>
            <a:ext cx="101700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接點 49">
            <a:extLst>
              <a:ext uri="{FF2B5EF4-FFF2-40B4-BE49-F238E27FC236}">
                <a16:creationId xmlns:a16="http://schemas.microsoft.com/office/drawing/2014/main" id="{270E852D-17A2-4523-BDFA-2699391762B9}"/>
              </a:ext>
            </a:extLst>
          </p:cNvPr>
          <p:cNvCxnSpPr>
            <a:cxnSpLocks/>
          </p:cNvCxnSpPr>
          <p:nvPr/>
        </p:nvCxnSpPr>
        <p:spPr>
          <a:xfrm flipV="1">
            <a:off x="5524500" y="3871187"/>
            <a:ext cx="0" cy="67223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內容版面配置區 1">
            <a:extLst>
              <a:ext uri="{FF2B5EF4-FFF2-40B4-BE49-F238E27FC236}">
                <a16:creationId xmlns:a16="http://schemas.microsoft.com/office/drawing/2014/main" id="{AC47D851-1D18-40A2-BADA-DCB583C960DA}"/>
              </a:ext>
            </a:extLst>
          </p:cNvPr>
          <p:cNvSpPr txBox="1">
            <a:spLocks/>
          </p:cNvSpPr>
          <p:nvPr/>
        </p:nvSpPr>
        <p:spPr>
          <a:xfrm>
            <a:off x="838200" y="1201850"/>
            <a:ext cx="10515600" cy="50377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/>
              <a:t>第二版接線</a:t>
            </a:r>
          </a:p>
        </p:txBody>
      </p:sp>
      <p:sp>
        <p:nvSpPr>
          <p:cNvPr id="57" name="文字方塊 56">
            <a:extLst>
              <a:ext uri="{FF2B5EF4-FFF2-40B4-BE49-F238E27FC236}">
                <a16:creationId xmlns:a16="http://schemas.microsoft.com/office/drawing/2014/main" id="{DF2715D8-ADF9-46C4-B57B-10BB901E111B}"/>
              </a:ext>
            </a:extLst>
          </p:cNvPr>
          <p:cNvSpPr txBox="1"/>
          <p:nvPr/>
        </p:nvSpPr>
        <p:spPr>
          <a:xfrm>
            <a:off x="4662186" y="5510157"/>
            <a:ext cx="3416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讓乒乓球遊戲</a:t>
            </a:r>
            <a:r>
              <a:rPr lang="en-US" altLang="zh-TW" dirty="0" err="1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clk</a:t>
            </a:r>
            <a:r>
              <a:rPr lang="zh-TW" altLang="en-US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與</a:t>
            </a:r>
            <a:r>
              <a:rPr lang="en-US" altLang="zh-TW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PS</a:t>
            </a:r>
            <a:r>
              <a:rPr lang="zh-TW" altLang="en-US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端</a:t>
            </a:r>
            <a:r>
              <a:rPr lang="en-US" altLang="zh-TW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clk</a:t>
            </a:r>
            <a:r>
              <a:rPr lang="zh-TW" altLang="en-US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相同</a:t>
            </a:r>
            <a:endParaRPr lang="en-US" altLang="zh-TW" dirty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1903329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>
            <a:extLst>
              <a:ext uri="{FF2B5EF4-FFF2-40B4-BE49-F238E27FC236}">
                <a16:creationId xmlns:a16="http://schemas.microsoft.com/office/drawing/2014/main" id="{FCC060B0-5ED7-4A76-83BE-16CF387994C3}"/>
              </a:ext>
            </a:extLst>
          </p:cNvPr>
          <p:cNvSpPr/>
          <p:nvPr/>
        </p:nvSpPr>
        <p:spPr>
          <a:xfrm>
            <a:off x="87067" y="3429000"/>
            <a:ext cx="4640674" cy="2720130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C6E28E67-6294-464C-B6D8-70C2330B793E}"/>
              </a:ext>
            </a:extLst>
          </p:cNvPr>
          <p:cNvSpPr/>
          <p:nvPr/>
        </p:nvSpPr>
        <p:spPr>
          <a:xfrm>
            <a:off x="4727741" y="3429000"/>
            <a:ext cx="7255307" cy="272013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BECC40BF-7656-4412-BC47-6C0B5A41E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IRQ</a:t>
            </a:r>
            <a:r>
              <a:rPr lang="zh-TW" altLang="en-US" dirty="0"/>
              <a:t>中斷設計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728BDAE-36BB-4182-91BF-FC935D1C4E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16697"/>
            <a:ext cx="3976291" cy="33927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E901D2C6-6BF1-4394-B87E-93DE3D4138E3}"/>
              </a:ext>
            </a:extLst>
          </p:cNvPr>
          <p:cNvSpPr txBox="1"/>
          <p:nvPr/>
        </p:nvSpPr>
        <p:spPr>
          <a:xfrm>
            <a:off x="1412267" y="482558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中斷服務程序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1512B90C-E1B4-4AA4-BDBC-EFFCADA68F9B}"/>
              </a:ext>
            </a:extLst>
          </p:cNvPr>
          <p:cNvSpPr txBox="1"/>
          <p:nvPr/>
        </p:nvSpPr>
        <p:spPr>
          <a:xfrm>
            <a:off x="2419369" y="2232102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右玩家擊球鈕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4A18C128-726A-4664-A515-C6CE62E2B5C7}"/>
              </a:ext>
            </a:extLst>
          </p:cNvPr>
          <p:cNvSpPr txBox="1"/>
          <p:nvPr/>
        </p:nvSpPr>
        <p:spPr>
          <a:xfrm>
            <a:off x="4453776" y="2232102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LED</a:t>
            </a:r>
            <a:r>
              <a:rPr lang="zh-TW" altLang="en-US" dirty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位移</a:t>
            </a:r>
            <a:r>
              <a:rPr lang="en-US" altLang="zh-TW" dirty="0" err="1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clk</a:t>
            </a:r>
            <a:endParaRPr lang="zh-TW" altLang="en-US" dirty="0">
              <a:solidFill>
                <a:srgbClr val="0000FF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65D5E996-911E-4A73-8E7D-2C40F4A707D8}"/>
              </a:ext>
            </a:extLst>
          </p:cNvPr>
          <p:cNvCxnSpPr>
            <a:cxnSpLocks/>
          </p:cNvCxnSpPr>
          <p:nvPr/>
        </p:nvCxnSpPr>
        <p:spPr>
          <a:xfrm flipV="1">
            <a:off x="1711354" y="2088859"/>
            <a:ext cx="117446" cy="192947"/>
          </a:xfrm>
          <a:prstGeom prst="straightConnector1">
            <a:avLst/>
          </a:prstGeom>
          <a:ln w="28575">
            <a:solidFill>
              <a:srgbClr val="0000FF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EBF47C07-D3C7-4599-9F9A-23091AF6DB18}"/>
              </a:ext>
            </a:extLst>
          </p:cNvPr>
          <p:cNvCxnSpPr>
            <a:cxnSpLocks/>
          </p:cNvCxnSpPr>
          <p:nvPr/>
        </p:nvCxnSpPr>
        <p:spPr>
          <a:xfrm flipV="1">
            <a:off x="3145476" y="2089076"/>
            <a:ext cx="117446" cy="192947"/>
          </a:xfrm>
          <a:prstGeom prst="straightConnector1">
            <a:avLst/>
          </a:prstGeom>
          <a:ln w="28575">
            <a:solidFill>
              <a:srgbClr val="0000FF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020867CA-B72F-43FC-9DD6-914CE17616CC}"/>
              </a:ext>
            </a:extLst>
          </p:cNvPr>
          <p:cNvCxnSpPr>
            <a:cxnSpLocks/>
          </p:cNvCxnSpPr>
          <p:nvPr/>
        </p:nvCxnSpPr>
        <p:spPr>
          <a:xfrm flipH="1" flipV="1">
            <a:off x="4453776" y="2122415"/>
            <a:ext cx="204428" cy="142723"/>
          </a:xfrm>
          <a:prstGeom prst="straightConnector1">
            <a:avLst/>
          </a:prstGeom>
          <a:ln w="28575">
            <a:solidFill>
              <a:srgbClr val="0000FF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圖片 13">
            <a:extLst>
              <a:ext uri="{FF2B5EF4-FFF2-40B4-BE49-F238E27FC236}">
                <a16:creationId xmlns:a16="http://schemas.microsoft.com/office/drawing/2014/main" id="{D1E13896-F484-4ED0-B560-5F4F50C42A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952" y="3960430"/>
            <a:ext cx="4251699" cy="925540"/>
          </a:xfrm>
          <a:prstGeom prst="rect">
            <a:avLst/>
          </a:prstGeom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id="{C8D94BC9-6618-4A35-90CE-908E67EC7FD0}"/>
              </a:ext>
            </a:extLst>
          </p:cNvPr>
          <p:cNvSpPr txBox="1"/>
          <p:nvPr/>
        </p:nvSpPr>
        <p:spPr>
          <a:xfrm>
            <a:off x="163323" y="5277993"/>
            <a:ext cx="3070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將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LED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資料透過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UART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傳送至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PC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464FB223-D830-46D8-88F4-1DBA8570E0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4970" y="1303206"/>
            <a:ext cx="1885950" cy="1809750"/>
          </a:xfrm>
          <a:prstGeom prst="rect">
            <a:avLst/>
          </a:prstGeom>
        </p:spPr>
      </p:pic>
      <p:sp>
        <p:nvSpPr>
          <p:cNvPr id="17" name="文字方塊 16">
            <a:extLst>
              <a:ext uri="{FF2B5EF4-FFF2-40B4-BE49-F238E27FC236}">
                <a16:creationId xmlns:a16="http://schemas.microsoft.com/office/drawing/2014/main" id="{3CE7CCD3-FA09-4853-AAEA-B81BFF0F5599}"/>
              </a:ext>
            </a:extLst>
          </p:cNvPr>
          <p:cNvSpPr txBox="1"/>
          <p:nvPr/>
        </p:nvSpPr>
        <p:spPr>
          <a:xfrm>
            <a:off x="823880" y="2232102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左玩家擊球鈕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ED658C93-426E-4F08-834E-A0C355001D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2925" y="3849678"/>
            <a:ext cx="5562600" cy="1447800"/>
          </a:xfrm>
          <a:prstGeom prst="rect">
            <a:avLst/>
          </a:prstGeom>
        </p:spPr>
      </p:pic>
      <p:sp>
        <p:nvSpPr>
          <p:cNvPr id="18" name="文字方塊 17">
            <a:extLst>
              <a:ext uri="{FF2B5EF4-FFF2-40B4-BE49-F238E27FC236}">
                <a16:creationId xmlns:a16="http://schemas.microsoft.com/office/drawing/2014/main" id="{5AB00733-E11D-49A4-9D18-B0C5FD401649}"/>
              </a:ext>
            </a:extLst>
          </p:cNvPr>
          <p:cNvSpPr txBox="1"/>
          <p:nvPr/>
        </p:nvSpPr>
        <p:spPr>
          <a:xfrm>
            <a:off x="8121303" y="5277993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中斷服務程序</a:t>
            </a: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0B60F34F-0397-4EF7-A227-37944CD72CA7}"/>
              </a:ext>
            </a:extLst>
          </p:cNvPr>
          <p:cNvSpPr txBox="1"/>
          <p:nvPr/>
        </p:nvSpPr>
        <p:spPr>
          <a:xfrm>
            <a:off x="4814491" y="5313743"/>
            <a:ext cx="3070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將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LED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資料透過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UART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傳送至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PC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E0DFBFCB-9113-4453-B385-9570E2D9EAE0}"/>
              </a:ext>
            </a:extLst>
          </p:cNvPr>
          <p:cNvSpPr txBox="1"/>
          <p:nvPr/>
        </p:nvSpPr>
        <p:spPr>
          <a:xfrm>
            <a:off x="7750100" y="3412735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最終版本</a:t>
            </a: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A9D0AF8B-6F50-4EF1-B902-F5A58119859E}"/>
              </a:ext>
            </a:extLst>
          </p:cNvPr>
          <p:cNvSpPr txBox="1"/>
          <p:nvPr/>
        </p:nvSpPr>
        <p:spPr>
          <a:xfrm>
            <a:off x="1985987" y="3429000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初版</a:t>
            </a:r>
          </a:p>
        </p:txBody>
      </p: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F3B7EF0B-5CC2-4040-8170-220084EEC050}"/>
              </a:ext>
            </a:extLst>
          </p:cNvPr>
          <p:cNvCxnSpPr>
            <a:cxnSpLocks/>
            <a:stCxn id="19" idx="0"/>
          </p:cNvCxnSpPr>
          <p:nvPr/>
        </p:nvCxnSpPr>
        <p:spPr>
          <a:xfrm flipV="1">
            <a:off x="6349527" y="5108895"/>
            <a:ext cx="329333" cy="20484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左大括弧 21">
            <a:extLst>
              <a:ext uri="{FF2B5EF4-FFF2-40B4-BE49-F238E27FC236}">
                <a16:creationId xmlns:a16="http://schemas.microsoft.com/office/drawing/2014/main" id="{A7C8A937-ED38-45EB-B40A-1224E9E2BF96}"/>
              </a:ext>
            </a:extLst>
          </p:cNvPr>
          <p:cNvSpPr/>
          <p:nvPr/>
        </p:nvSpPr>
        <p:spPr>
          <a:xfrm>
            <a:off x="6181985" y="4168338"/>
            <a:ext cx="434826" cy="785320"/>
          </a:xfrm>
          <a:prstGeom prst="leftBrace">
            <a:avLst>
              <a:gd name="adj1" fmla="val 39201"/>
              <a:gd name="adj2" fmla="val 50000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CDE2FE3A-6310-401F-BFFF-C088E7ABD039}"/>
              </a:ext>
            </a:extLst>
          </p:cNvPr>
          <p:cNvSpPr txBox="1"/>
          <p:nvPr/>
        </p:nvSpPr>
        <p:spPr>
          <a:xfrm>
            <a:off x="4727741" y="4376332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讀取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LED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位置</a:t>
            </a: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C453D584-ACB7-412F-BA47-C06C4DA9CCAF}"/>
              </a:ext>
            </a:extLst>
          </p:cNvPr>
          <p:cNvSpPr txBox="1"/>
          <p:nvPr/>
        </p:nvSpPr>
        <p:spPr>
          <a:xfrm>
            <a:off x="8681854" y="1937749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中斷輸出腳</a:t>
            </a:r>
          </a:p>
        </p:txBody>
      </p:sp>
      <p:cxnSp>
        <p:nvCxnSpPr>
          <p:cNvPr id="28" name="直線單箭頭接點 27">
            <a:extLst>
              <a:ext uri="{FF2B5EF4-FFF2-40B4-BE49-F238E27FC236}">
                <a16:creationId xmlns:a16="http://schemas.microsoft.com/office/drawing/2014/main" id="{3385C5FA-829E-440F-BA58-F16D86850A1D}"/>
              </a:ext>
            </a:extLst>
          </p:cNvPr>
          <p:cNvCxnSpPr>
            <a:cxnSpLocks/>
            <a:stCxn id="27" idx="1"/>
            <a:endCxn id="16" idx="3"/>
          </p:cNvCxnSpPr>
          <p:nvPr/>
        </p:nvCxnSpPr>
        <p:spPr>
          <a:xfrm flipH="1">
            <a:off x="8080920" y="2122415"/>
            <a:ext cx="600934" cy="8566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67917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D928DFB7-CC3B-4DE3-818B-6C6BAB04E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當周進度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BFA6FA34-8F0F-4E0A-A172-94313884A8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1362" y="1805781"/>
            <a:ext cx="5629275" cy="382905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1A46D93F-4A55-4812-8A16-EA7758BBD688}"/>
              </a:ext>
            </a:extLst>
          </p:cNvPr>
          <p:cNvSpPr/>
          <p:nvPr/>
        </p:nvSpPr>
        <p:spPr>
          <a:xfrm>
            <a:off x="7171765" y="2572871"/>
            <a:ext cx="1873623" cy="126402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EC79DD9C-FC7A-4B09-99BD-5777BF57A61E}"/>
              </a:ext>
            </a:extLst>
          </p:cNvPr>
          <p:cNvSpPr txBox="1"/>
          <p:nvPr/>
        </p:nvSpPr>
        <p:spPr>
          <a:xfrm>
            <a:off x="7135802" y="3836893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06.17</a:t>
            </a:r>
            <a:r>
              <a:rPr lang="zh-TW" altLang="en-US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完成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D37ED69B-5835-485B-BB11-C3632A2034D2}"/>
              </a:ext>
            </a:extLst>
          </p:cNvPr>
          <p:cNvSpPr txBox="1"/>
          <p:nvPr/>
        </p:nvSpPr>
        <p:spPr>
          <a:xfrm>
            <a:off x="8445975" y="3836894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林芳平</a:t>
            </a:r>
          </a:p>
        </p:txBody>
      </p: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9CD96BC2-45EE-4615-8EC1-48960F7FEB94}"/>
              </a:ext>
            </a:extLst>
          </p:cNvPr>
          <p:cNvGrpSpPr/>
          <p:nvPr/>
        </p:nvGrpSpPr>
        <p:grpSpPr>
          <a:xfrm>
            <a:off x="3984374" y="3836893"/>
            <a:ext cx="2111626" cy="1846635"/>
            <a:chOff x="3984374" y="3836893"/>
            <a:chExt cx="2111626" cy="1846635"/>
          </a:xfrm>
        </p:grpSpPr>
        <p:cxnSp>
          <p:nvCxnSpPr>
            <p:cNvPr id="12" name="直線接點 11">
              <a:extLst>
                <a:ext uri="{FF2B5EF4-FFF2-40B4-BE49-F238E27FC236}">
                  <a16:creationId xmlns:a16="http://schemas.microsoft.com/office/drawing/2014/main" id="{A4AFFAFC-69AC-4006-8C71-D6DB4FA9A5E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53072" y="3836893"/>
              <a:ext cx="1134327" cy="1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線接點 13">
              <a:extLst>
                <a:ext uri="{FF2B5EF4-FFF2-40B4-BE49-F238E27FC236}">
                  <a16:creationId xmlns:a16="http://schemas.microsoft.com/office/drawing/2014/main" id="{65E74DE6-BD31-4A3F-B59F-BA10E196D2F3}"/>
                </a:ext>
              </a:extLst>
            </p:cNvPr>
            <p:cNvCxnSpPr>
              <a:cxnSpLocks/>
            </p:cNvCxnSpPr>
            <p:nvPr/>
          </p:nvCxnSpPr>
          <p:spPr>
            <a:xfrm>
              <a:off x="5587399" y="3836893"/>
              <a:ext cx="501920" cy="1846635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接點 16">
              <a:extLst>
                <a:ext uri="{FF2B5EF4-FFF2-40B4-BE49-F238E27FC236}">
                  <a16:creationId xmlns:a16="http://schemas.microsoft.com/office/drawing/2014/main" id="{23ADE373-FC04-4E33-A18A-03D4C395B75C}"/>
                </a:ext>
              </a:extLst>
            </p:cNvPr>
            <p:cNvCxnSpPr>
              <a:cxnSpLocks/>
            </p:cNvCxnSpPr>
            <p:nvPr/>
          </p:nvCxnSpPr>
          <p:spPr>
            <a:xfrm>
              <a:off x="4453072" y="3836893"/>
              <a:ext cx="0" cy="597947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接點 19">
              <a:extLst>
                <a:ext uri="{FF2B5EF4-FFF2-40B4-BE49-F238E27FC236}">
                  <a16:creationId xmlns:a16="http://schemas.microsoft.com/office/drawing/2014/main" id="{3C66BB6B-8EB0-4EBE-840C-5A28D46AA0D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85260" y="4434840"/>
              <a:ext cx="467812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接點 22">
              <a:extLst>
                <a:ext uri="{FF2B5EF4-FFF2-40B4-BE49-F238E27FC236}">
                  <a16:creationId xmlns:a16="http://schemas.microsoft.com/office/drawing/2014/main" id="{3D9EA25E-1078-4139-B940-FB974D95F6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88253" y="4419855"/>
              <a:ext cx="1" cy="1263673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線接點 24">
              <a:extLst>
                <a:ext uri="{FF2B5EF4-FFF2-40B4-BE49-F238E27FC236}">
                  <a16:creationId xmlns:a16="http://schemas.microsoft.com/office/drawing/2014/main" id="{34422F12-B69B-4FF2-B054-5C62DDABEC6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84374" y="5667295"/>
              <a:ext cx="2111626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A997B687-F01F-4A1B-BEF9-36BB594DC1FC}"/>
              </a:ext>
            </a:extLst>
          </p:cNvPr>
          <p:cNvSpPr txBox="1"/>
          <p:nvPr/>
        </p:nvSpPr>
        <p:spPr>
          <a:xfrm>
            <a:off x="3984374" y="5652931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06.10</a:t>
            </a:r>
            <a:r>
              <a:rPr lang="zh-TW" altLang="en-US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完成</a:t>
            </a: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8D4D34FE-39BA-42E0-8194-4AACABF0B93C}"/>
              </a:ext>
            </a:extLst>
          </p:cNvPr>
          <p:cNvSpPr txBox="1"/>
          <p:nvPr/>
        </p:nvSpPr>
        <p:spPr>
          <a:xfrm>
            <a:off x="5323202" y="5664401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陳陽棋</a:t>
            </a: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EB7990BF-4D05-48B4-8093-B7BE64694018}"/>
              </a:ext>
            </a:extLst>
          </p:cNvPr>
          <p:cNvSpPr/>
          <p:nvPr/>
        </p:nvSpPr>
        <p:spPr>
          <a:xfrm>
            <a:off x="3489962" y="3836893"/>
            <a:ext cx="922449" cy="509302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DE7B034A-390E-4108-8FA4-C04ADE398FB2}"/>
              </a:ext>
            </a:extLst>
          </p:cNvPr>
          <p:cNvSpPr/>
          <p:nvPr/>
        </p:nvSpPr>
        <p:spPr>
          <a:xfrm>
            <a:off x="2720694" y="3222695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06.17</a:t>
            </a:r>
            <a:r>
              <a:rPr lang="zh-TW" altLang="en-US" dirty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未完成</a:t>
            </a: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6EB4CE8A-CB66-4E79-BF21-6268068D8B84}"/>
              </a:ext>
            </a:extLst>
          </p:cNvPr>
          <p:cNvSpPr txBox="1"/>
          <p:nvPr/>
        </p:nvSpPr>
        <p:spPr>
          <a:xfrm>
            <a:off x="2641352" y="3462144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陳陽棋、謝秉君</a:t>
            </a:r>
          </a:p>
        </p:txBody>
      </p:sp>
    </p:spTree>
    <p:extLst>
      <p:ext uri="{BB962C8B-B14F-4D97-AF65-F5344CB8AC3E}">
        <p14:creationId xmlns:p14="http://schemas.microsoft.com/office/powerpoint/2010/main" val="30713067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02056BF8-9CF5-4379-B96E-869712D54A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2400" dirty="0"/>
              <a:t>透過</a:t>
            </a:r>
            <a:r>
              <a:rPr lang="en-US" altLang="zh-TW" sz="2400" dirty="0"/>
              <a:t>Arduino</a:t>
            </a:r>
            <a:r>
              <a:rPr lang="zh-TW" altLang="en-US" sz="2400" dirty="0"/>
              <a:t> </a:t>
            </a:r>
            <a:r>
              <a:rPr lang="en-US" altLang="zh-TW" sz="2400" dirty="0"/>
              <a:t>UART</a:t>
            </a:r>
            <a:r>
              <a:rPr lang="zh-TW" altLang="en-US" sz="2400" dirty="0"/>
              <a:t>傳送資料給</a:t>
            </a:r>
            <a:r>
              <a:rPr lang="en-US" altLang="zh-TW" sz="2400" dirty="0"/>
              <a:t>PC</a:t>
            </a:r>
            <a:r>
              <a:rPr lang="zh-TW" altLang="en-US" sz="2400" dirty="0"/>
              <a:t>接收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21F47680-EA80-4D69-B9E0-A0DFCFBEB0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PC</a:t>
            </a:r>
            <a:r>
              <a:rPr lang="zh-TW" altLang="en-US" dirty="0"/>
              <a:t>端</a:t>
            </a:r>
            <a:r>
              <a:rPr lang="en-US" altLang="zh-TW" dirty="0"/>
              <a:t>UART</a:t>
            </a:r>
            <a:r>
              <a:rPr lang="zh-TW" altLang="en-US" dirty="0"/>
              <a:t>接收測試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4F5F137-22AE-4F0C-B335-88BF731FCE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1806" y="1787022"/>
            <a:ext cx="4088388" cy="4064653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7723C417-7BF8-4986-9711-9B3D367A0FFB}"/>
              </a:ext>
            </a:extLst>
          </p:cNvPr>
          <p:cNvSpPr txBox="1"/>
          <p:nvPr/>
        </p:nvSpPr>
        <p:spPr>
          <a:xfrm>
            <a:off x="2030007" y="1755971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一次傳送</a:t>
            </a:r>
            <a:r>
              <a:rPr lang="en-US" altLang="zh-TW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10</a:t>
            </a:r>
            <a:r>
              <a:rPr lang="zh-TW" altLang="en-US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個字元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3E361CB9-D4B1-4406-A495-31EF80AF3DED}"/>
              </a:ext>
            </a:extLst>
          </p:cNvPr>
          <p:cNvSpPr txBox="1"/>
          <p:nvPr/>
        </p:nvSpPr>
        <p:spPr>
          <a:xfrm>
            <a:off x="5067300" y="2605927"/>
            <a:ext cx="36471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最左與最右字元代表玩家擊球狀態</a:t>
            </a:r>
            <a:endParaRPr lang="en-US" altLang="zh-TW" dirty="0">
              <a:solidFill>
                <a:srgbClr val="0000FF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dirty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1:</a:t>
            </a:r>
            <a:r>
              <a:rPr lang="zh-TW" altLang="en-US" dirty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按下按鈕</a:t>
            </a:r>
            <a:r>
              <a:rPr lang="en-US" altLang="zh-TW" dirty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	0:</a:t>
            </a:r>
            <a:r>
              <a:rPr lang="zh-TW" altLang="en-US" dirty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未按下按鈕</a:t>
            </a:r>
          </a:p>
        </p:txBody>
      </p: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69AFA705-57F0-4D5A-B8F7-1F9FAD4992F9}"/>
              </a:ext>
            </a:extLst>
          </p:cNvPr>
          <p:cNvCxnSpPr>
            <a:cxnSpLocks/>
          </p:cNvCxnSpPr>
          <p:nvPr/>
        </p:nvCxnSpPr>
        <p:spPr>
          <a:xfrm flipH="1">
            <a:off x="4051806" y="1990725"/>
            <a:ext cx="9526" cy="40957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FEDF912F-1298-47FB-976D-C9B534C555AE}"/>
              </a:ext>
            </a:extLst>
          </p:cNvPr>
          <p:cNvCxnSpPr>
            <a:cxnSpLocks/>
          </p:cNvCxnSpPr>
          <p:nvPr/>
        </p:nvCxnSpPr>
        <p:spPr>
          <a:xfrm>
            <a:off x="4880481" y="1990725"/>
            <a:ext cx="0" cy="40874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A9055B03-3C33-47EC-BDA9-475526BA945B}"/>
              </a:ext>
            </a:extLst>
          </p:cNvPr>
          <p:cNvCxnSpPr/>
          <p:nvPr/>
        </p:nvCxnSpPr>
        <p:spPr>
          <a:xfrm>
            <a:off x="4061332" y="2071926"/>
            <a:ext cx="785813" cy="0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DC1B7A12-BB96-4268-B3AA-ACC6D32FE688}"/>
              </a:ext>
            </a:extLst>
          </p:cNvPr>
          <p:cNvCxnSpPr>
            <a:cxnSpLocks/>
            <a:stCxn id="7" idx="1"/>
          </p:cNvCxnSpPr>
          <p:nvPr/>
        </p:nvCxnSpPr>
        <p:spPr>
          <a:xfrm flipH="1" flipV="1">
            <a:off x="4847146" y="2527301"/>
            <a:ext cx="220154" cy="401792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EC50749E-B13B-432A-8E6F-BAEB2FD8687C}"/>
              </a:ext>
            </a:extLst>
          </p:cNvPr>
          <p:cNvCxnSpPr>
            <a:cxnSpLocks/>
            <a:stCxn id="7" idx="1"/>
          </p:cNvCxnSpPr>
          <p:nvPr/>
        </p:nvCxnSpPr>
        <p:spPr>
          <a:xfrm flipH="1" flipV="1">
            <a:off x="4140202" y="2552701"/>
            <a:ext cx="927098" cy="376392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F608736D-092E-4D24-9574-7F8993ADAD65}"/>
              </a:ext>
            </a:extLst>
          </p:cNvPr>
          <p:cNvSpPr txBox="1"/>
          <p:nvPr/>
        </p:nvSpPr>
        <p:spPr>
          <a:xfrm>
            <a:off x="1430292" y="2954493"/>
            <a:ext cx="27238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中間</a:t>
            </a:r>
            <a:r>
              <a:rPr lang="en-US" altLang="zh-TW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8</a:t>
            </a:r>
            <a:r>
              <a:rPr lang="zh-TW" altLang="en-US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個字元代表</a:t>
            </a:r>
            <a:r>
              <a:rPr lang="en-US" altLang="zh-TW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LED</a:t>
            </a:r>
            <a:r>
              <a:rPr lang="zh-TW" altLang="en-US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狀態</a:t>
            </a:r>
            <a:endParaRPr lang="en-US" altLang="zh-TW" dirty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1:LED</a:t>
            </a:r>
            <a:r>
              <a:rPr lang="zh-TW" altLang="en-US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亮</a:t>
            </a:r>
            <a:r>
              <a:rPr lang="en-US" altLang="zh-TW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	0:LED</a:t>
            </a:r>
            <a:r>
              <a:rPr lang="zh-TW" altLang="en-US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暗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EE423D9A-C08B-4DF1-A1BA-368242B79635}"/>
              </a:ext>
            </a:extLst>
          </p:cNvPr>
          <p:cNvSpPr/>
          <p:nvPr/>
        </p:nvSpPr>
        <p:spPr>
          <a:xfrm>
            <a:off x="4141602" y="3126360"/>
            <a:ext cx="649473" cy="17405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656530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D353B506-887A-4C87-B2A4-BDA6A48C0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PC</a:t>
            </a:r>
            <a:r>
              <a:rPr lang="zh-TW" altLang="en-US" dirty="0"/>
              <a:t> 網頁</a:t>
            </a:r>
            <a:r>
              <a:rPr lang="en-US" altLang="zh-TW" dirty="0"/>
              <a:t>UI</a:t>
            </a:r>
            <a:endParaRPr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31B0B9DE-8843-4FAD-AE52-BFFF973D9E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46335" y="1201738"/>
            <a:ext cx="9299329" cy="5037137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E7C323BC-B9D2-4412-8717-22D66321EE9C}"/>
              </a:ext>
            </a:extLst>
          </p:cNvPr>
          <p:cNvSpPr txBox="1"/>
          <p:nvPr/>
        </p:nvSpPr>
        <p:spPr>
          <a:xfrm>
            <a:off x="4486336" y="1782225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10</a:t>
            </a:r>
            <a:r>
              <a:rPr lang="zh-TW" altLang="en-US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個字元所對應的顯示</a:t>
            </a:r>
          </a:p>
        </p:txBody>
      </p:sp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588DB680-D493-4204-9DBA-1950671BFA70}"/>
              </a:ext>
            </a:extLst>
          </p:cNvPr>
          <p:cNvCxnSpPr>
            <a:cxnSpLocks/>
          </p:cNvCxnSpPr>
          <p:nvPr/>
        </p:nvCxnSpPr>
        <p:spPr>
          <a:xfrm>
            <a:off x="4661647" y="2905645"/>
            <a:ext cx="5468471" cy="0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606C5804-1516-40C1-96C7-6FB827BD4620}"/>
              </a:ext>
            </a:extLst>
          </p:cNvPr>
          <p:cNvSpPr/>
          <p:nvPr/>
        </p:nvSpPr>
        <p:spPr>
          <a:xfrm>
            <a:off x="4661647" y="2151557"/>
            <a:ext cx="5468471" cy="65538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192261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7EC58063-4016-4F3D-BC6C-1D43701A5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PC</a:t>
            </a:r>
            <a:r>
              <a:rPr lang="zh-TW" altLang="en-US" dirty="0"/>
              <a:t>端設計</a:t>
            </a:r>
            <a:r>
              <a:rPr lang="en-US" altLang="zh-TW" dirty="0"/>
              <a:t>(1/3)</a:t>
            </a:r>
            <a:endParaRPr lang="zh-TW" altLang="en-US" dirty="0"/>
          </a:p>
        </p:txBody>
      </p:sp>
      <p:pic>
        <p:nvPicPr>
          <p:cNvPr id="4" name="內容版面配置區 4">
            <a:extLst>
              <a:ext uri="{FF2B5EF4-FFF2-40B4-BE49-F238E27FC236}">
                <a16:creationId xmlns:a16="http://schemas.microsoft.com/office/drawing/2014/main" id="{FD633082-C62A-4185-95DE-A440430538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1406" y="2150082"/>
            <a:ext cx="4929188" cy="3423326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6B26E0ED-34F8-4AB5-A320-2776E1C8CB19}"/>
              </a:ext>
            </a:extLst>
          </p:cNvPr>
          <p:cNvSpPr/>
          <p:nvPr/>
        </p:nvSpPr>
        <p:spPr>
          <a:xfrm>
            <a:off x="6777318" y="2949389"/>
            <a:ext cx="1783276" cy="13716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245467E9-D05F-4C36-8687-1CD85EC3363E}"/>
              </a:ext>
            </a:extLst>
          </p:cNvPr>
          <p:cNvSpPr txBox="1"/>
          <p:nvPr/>
        </p:nvSpPr>
        <p:spPr>
          <a:xfrm>
            <a:off x="7299386" y="2978800"/>
            <a:ext cx="426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PC</a:t>
            </a:r>
            <a:endParaRPr lang="zh-TW" altLang="en-US" dirty="0">
              <a:solidFill>
                <a:srgbClr val="FF0000"/>
              </a:solidFill>
            </a:endParaRPr>
          </a:p>
        </p:txBody>
      </p: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B9881BE4-B1B1-4B9F-A44C-34101211A9A4}"/>
              </a:ext>
            </a:extLst>
          </p:cNvPr>
          <p:cNvCxnSpPr>
            <a:cxnSpLocks/>
          </p:cNvCxnSpPr>
          <p:nvPr/>
        </p:nvCxnSpPr>
        <p:spPr>
          <a:xfrm>
            <a:off x="7070114" y="3254981"/>
            <a:ext cx="330811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25093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功能需求</a:t>
            </a:r>
          </a:p>
        </p:txBody>
      </p:sp>
      <p:sp>
        <p:nvSpPr>
          <p:cNvPr id="4" name="內容版面配置區 6">
            <a:extLst>
              <a:ext uri="{FF2B5EF4-FFF2-40B4-BE49-F238E27FC236}">
                <a16:creationId xmlns:a16="http://schemas.microsoft.com/office/drawing/2014/main" id="{9DAD8DBD-62C7-45D4-AD5D-B268EE8065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01850"/>
            <a:ext cx="10515600" cy="50377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2400" dirty="0">
                <a:latin typeface="標楷體" panose="03000509000000000000" pitchFamily="65" charset="-120"/>
              </a:rPr>
              <a:t>由</a:t>
            </a:r>
            <a:r>
              <a:rPr lang="en-US" altLang="zh-TW" sz="2400" dirty="0">
                <a:latin typeface="標楷體" panose="03000509000000000000" pitchFamily="65" charset="-120"/>
              </a:rPr>
              <a:t>FPGA</a:t>
            </a:r>
            <a:r>
              <a:rPr lang="zh-TW" altLang="en-US" sz="2400" dirty="0">
                <a:latin typeface="標楷體" panose="03000509000000000000" pitchFamily="65" charset="-120"/>
              </a:rPr>
              <a:t>板上進行乒乓球遊戲，並將遊戲過程同步顯示於</a:t>
            </a:r>
            <a:r>
              <a:rPr lang="en-US" altLang="zh-TW" sz="2400" dirty="0">
                <a:latin typeface="標楷體" panose="03000509000000000000" pitchFamily="65" charset="-120"/>
              </a:rPr>
              <a:t>UI</a:t>
            </a:r>
            <a:r>
              <a:rPr lang="zh-TW" altLang="en-US" sz="2400" dirty="0">
                <a:latin typeface="標楷體" panose="03000509000000000000" pitchFamily="65" charset="-120"/>
              </a:rPr>
              <a:t>上</a:t>
            </a:r>
            <a:endParaRPr lang="zh-TW" altLang="en-US" sz="2400" dirty="0"/>
          </a:p>
        </p:txBody>
      </p:sp>
      <p:pic>
        <p:nvPicPr>
          <p:cNvPr id="6" name="VID20201225194043">
            <a:hlinkClick r:id="" action="ppaction://media"/>
            <a:extLst>
              <a:ext uri="{FF2B5EF4-FFF2-40B4-BE49-F238E27FC236}">
                <a16:creationId xmlns:a16="http://schemas.microsoft.com/office/drawing/2014/main" id="{A1A10AEF-750B-4594-982C-DBB7773D517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740193" y="1828799"/>
            <a:ext cx="2460111" cy="4097061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4B64FC83-EDD7-4535-B149-62EA5417ADB2}"/>
              </a:ext>
            </a:extLst>
          </p:cNvPr>
          <p:cNvSpPr txBox="1"/>
          <p:nvPr/>
        </p:nvSpPr>
        <p:spPr>
          <a:xfrm>
            <a:off x="3172445" y="285974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UI</a:t>
            </a:r>
            <a:r>
              <a:rPr lang="zh-TW" altLang="en-US" dirty="0"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示意圖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EF1FFB20-3DF1-4885-B2B9-AA0C52FEA3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0079" y="1907705"/>
            <a:ext cx="5152728" cy="1003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306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3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7D8283B8-82DC-4AA6-94CD-2A6EC295B4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100891"/>
            <a:ext cx="10515600" cy="2844383"/>
          </a:xfrm>
          <a:prstGeom prst="rect">
            <a:avLst/>
          </a:prstGeom>
        </p:spPr>
      </p:pic>
      <p:sp>
        <p:nvSpPr>
          <p:cNvPr id="3" name="標題 2">
            <a:extLst>
              <a:ext uri="{FF2B5EF4-FFF2-40B4-BE49-F238E27FC236}">
                <a16:creationId xmlns:a16="http://schemas.microsoft.com/office/drawing/2014/main" id="{FE891D47-A7A2-4B77-B4CA-B17093023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PC</a:t>
            </a:r>
            <a:r>
              <a:rPr lang="zh-TW" altLang="en-US" dirty="0"/>
              <a:t>端設計</a:t>
            </a:r>
            <a:r>
              <a:rPr lang="en-US" altLang="zh-TW" dirty="0"/>
              <a:t>(2/3)</a:t>
            </a:r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3E03D653-AD4B-4898-93F5-D5420CED5CD2}"/>
              </a:ext>
            </a:extLst>
          </p:cNvPr>
          <p:cNvSpPr txBox="1"/>
          <p:nvPr/>
        </p:nvSpPr>
        <p:spPr>
          <a:xfrm>
            <a:off x="5746385" y="4945274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VB UI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006102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EE933E57-1C01-4428-922B-09F8E7CD78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10067" y="1706049"/>
            <a:ext cx="9193177" cy="2486678"/>
          </a:xfrm>
          <a:prstGeom prst="rect">
            <a:avLst/>
          </a:prstGeom>
        </p:spPr>
      </p:pic>
      <p:sp>
        <p:nvSpPr>
          <p:cNvPr id="3" name="標題 2">
            <a:extLst>
              <a:ext uri="{FF2B5EF4-FFF2-40B4-BE49-F238E27FC236}">
                <a16:creationId xmlns:a16="http://schemas.microsoft.com/office/drawing/2014/main" id="{CC7E7ACA-9AF1-4B2A-A043-3C6C79A3F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PC</a:t>
            </a:r>
            <a:r>
              <a:rPr lang="zh-TW" altLang="en-US" dirty="0"/>
              <a:t>端設計</a:t>
            </a:r>
            <a:r>
              <a:rPr lang="en-US" altLang="zh-TW" dirty="0"/>
              <a:t>(3/3)</a:t>
            </a:r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DA8D05D4-9962-415E-8216-C146FBAFCC5F}"/>
              </a:ext>
            </a:extLst>
          </p:cNvPr>
          <p:cNvSpPr txBox="1"/>
          <p:nvPr/>
        </p:nvSpPr>
        <p:spPr>
          <a:xfrm>
            <a:off x="3922548" y="4314970"/>
            <a:ext cx="2366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點亮的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Led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以紅色表示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2D0819FA-CB00-4D9B-9987-B213FCBD294A}"/>
              </a:ext>
            </a:extLst>
          </p:cNvPr>
          <p:cNvSpPr txBox="1"/>
          <p:nvPr/>
        </p:nvSpPr>
        <p:spPr>
          <a:xfrm>
            <a:off x="6288901" y="3768519"/>
            <a:ext cx="2608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未點亮的</a:t>
            </a:r>
            <a:r>
              <a:rPr lang="en-US" altLang="zh-TW" dirty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Led</a:t>
            </a:r>
            <a:r>
              <a:rPr lang="zh-TW" altLang="en-US" dirty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以白色表示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F3C9D78-FE23-4C0D-91D7-26792E8AAF8B}"/>
              </a:ext>
            </a:extLst>
          </p:cNvPr>
          <p:cNvSpPr/>
          <p:nvPr/>
        </p:nvSpPr>
        <p:spPr>
          <a:xfrm>
            <a:off x="5477434" y="2949388"/>
            <a:ext cx="4141695" cy="797859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CF43AE5A-CFC0-495B-850B-04BED3FDF185}"/>
              </a:ext>
            </a:extLst>
          </p:cNvPr>
          <p:cNvCxnSpPr>
            <a:cxnSpLocks/>
          </p:cNvCxnSpPr>
          <p:nvPr/>
        </p:nvCxnSpPr>
        <p:spPr>
          <a:xfrm flipV="1">
            <a:off x="5136776" y="3747247"/>
            <a:ext cx="107577" cy="57374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837ABA90-2D02-4C7D-B4A8-CAC207727456}"/>
              </a:ext>
            </a:extLst>
          </p:cNvPr>
          <p:cNvSpPr txBox="1"/>
          <p:nvPr/>
        </p:nvSpPr>
        <p:spPr>
          <a:xfrm>
            <a:off x="8876705" y="4434958"/>
            <a:ext cx="318548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玩家點擊按鈕的狀況同步顯示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未按下以白色表示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按下時以紅色表示</a:t>
            </a:r>
          </a:p>
        </p:txBody>
      </p: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EDA517E1-E056-4882-AAA5-D4289B5036D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10228729" y="3768520"/>
            <a:ext cx="240720" cy="66643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20020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838200" y="87504"/>
            <a:ext cx="10515600" cy="856713"/>
          </a:xfrm>
        </p:spPr>
        <p:txBody>
          <a:bodyPr anchor="t">
            <a:normAutofit/>
          </a:bodyPr>
          <a:lstStyle/>
          <a:p>
            <a:pPr>
              <a:lnSpc>
                <a:spcPct val="125000"/>
              </a:lnSpc>
            </a:pPr>
            <a:r>
              <a:rPr lang="zh-TW" altLang="en-US" sz="4000" dirty="0"/>
              <a:t>操作流程</a:t>
            </a:r>
            <a:r>
              <a:rPr lang="en-US" altLang="zh-TW" sz="4000" dirty="0"/>
              <a:t>(1/5)</a:t>
            </a:r>
            <a:endParaRPr lang="zh-TW" altLang="en-US" sz="4000" dirty="0"/>
          </a:p>
        </p:txBody>
      </p:sp>
      <p:sp>
        <p:nvSpPr>
          <p:cNvPr id="3" name="內容版面配置區 1">
            <a:extLst>
              <a:ext uri="{FF2B5EF4-FFF2-40B4-BE49-F238E27FC236}">
                <a16:creationId xmlns:a16="http://schemas.microsoft.com/office/drawing/2014/main" id="{6F41A002-0719-4AD1-ABCA-3D0D768B9797}"/>
              </a:ext>
            </a:extLst>
          </p:cNvPr>
          <p:cNvSpPr txBox="1">
            <a:spLocks/>
          </p:cNvSpPr>
          <p:nvPr/>
        </p:nvSpPr>
        <p:spPr>
          <a:xfrm>
            <a:off x="838200" y="1201850"/>
            <a:ext cx="10515600" cy="50377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457200" indent="0" algn="ctr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914400" indent="0" algn="ctr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371600" indent="0" algn="ctr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1828800" indent="0" algn="ctr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911A885A-FB98-4CEF-9BEC-EBD43E63C3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8" y="1814129"/>
            <a:ext cx="2486025" cy="2009775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B65B1257-40B6-4E5B-A1FD-A4CD03322B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4725" y="1683751"/>
            <a:ext cx="4520657" cy="3841983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F335197D-DF56-488B-A078-55B9F66C621F}"/>
              </a:ext>
            </a:extLst>
          </p:cNvPr>
          <p:cNvSpPr/>
          <p:nvPr/>
        </p:nvSpPr>
        <p:spPr>
          <a:xfrm>
            <a:off x="838198" y="1187164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加入開發板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F1FC770-4F41-4091-9BFF-3AFB1083C54D}"/>
              </a:ext>
            </a:extLst>
          </p:cNvPr>
          <p:cNvSpPr/>
          <p:nvPr/>
        </p:nvSpPr>
        <p:spPr>
          <a:xfrm>
            <a:off x="4109141" y="6581001"/>
            <a:ext cx="397371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200" dirty="0"/>
              <a:t>參考資料</a:t>
            </a:r>
            <a:r>
              <a:rPr lang="en-US" altLang="zh-TW" sz="1200" dirty="0"/>
              <a:t>:</a:t>
            </a:r>
            <a:r>
              <a:rPr lang="zh-TW" altLang="en-US" sz="1200" dirty="0"/>
              <a:t>https://www.youtube.com/watch?v=JPVTVNtJ7R4</a:t>
            </a:r>
          </a:p>
        </p:txBody>
      </p:sp>
    </p:spTree>
    <p:extLst>
      <p:ext uri="{BB962C8B-B14F-4D97-AF65-F5344CB8AC3E}">
        <p14:creationId xmlns:p14="http://schemas.microsoft.com/office/powerpoint/2010/main" val="13589844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16ABD5C9-303A-4460-B1FC-6B211CC43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操作流程</a:t>
            </a:r>
            <a:r>
              <a:rPr lang="en-US" altLang="zh-TW" dirty="0"/>
              <a:t>(2/5)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E3F6450-722A-4301-B3F6-F4D416E74D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54241"/>
            <a:ext cx="3943350" cy="201930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EAA7ED9A-7257-4AAA-ADD7-A419CCC738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4867" y="2197041"/>
            <a:ext cx="2047875" cy="293370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163995CB-0237-49E2-BC1C-542E382925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2742" y="1280633"/>
            <a:ext cx="3648908" cy="2294325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B975389F-8CB5-4FC6-8C23-8140A25EC3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2742" y="3752824"/>
            <a:ext cx="3648908" cy="2294325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4231D03C-CC41-4486-A188-6B02C0B385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72914" y="2625635"/>
            <a:ext cx="3381375" cy="428625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15D932AB-2623-4AD7-9054-0ABFAF166FE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72914" y="5040454"/>
            <a:ext cx="3343275" cy="466725"/>
          </a:xfrm>
          <a:prstGeom prst="rect">
            <a:avLst/>
          </a:prstGeom>
        </p:spPr>
      </p:pic>
      <p:sp>
        <p:nvSpPr>
          <p:cNvPr id="10" name="語音泡泡: 矩形 9">
            <a:extLst>
              <a:ext uri="{FF2B5EF4-FFF2-40B4-BE49-F238E27FC236}">
                <a16:creationId xmlns:a16="http://schemas.microsoft.com/office/drawing/2014/main" id="{4401C75D-1825-4281-A808-39B7091CBC27}"/>
              </a:ext>
            </a:extLst>
          </p:cNvPr>
          <p:cNvSpPr/>
          <p:nvPr/>
        </p:nvSpPr>
        <p:spPr>
          <a:xfrm>
            <a:off x="7772914" y="5130741"/>
            <a:ext cx="3343275" cy="272062"/>
          </a:xfrm>
          <a:prstGeom prst="wedgeRectCallout">
            <a:avLst>
              <a:gd name="adj1" fmla="val -44671"/>
              <a:gd name="adj2" fmla="val -88591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語音泡泡: 矩形 11">
            <a:extLst>
              <a:ext uri="{FF2B5EF4-FFF2-40B4-BE49-F238E27FC236}">
                <a16:creationId xmlns:a16="http://schemas.microsoft.com/office/drawing/2014/main" id="{7E84B1BA-C4DB-41CC-BB31-059ABCD79A19}"/>
              </a:ext>
            </a:extLst>
          </p:cNvPr>
          <p:cNvSpPr/>
          <p:nvPr/>
        </p:nvSpPr>
        <p:spPr>
          <a:xfrm>
            <a:off x="7811014" y="2677522"/>
            <a:ext cx="3343275" cy="272062"/>
          </a:xfrm>
          <a:prstGeom prst="wedgeRectCallout">
            <a:avLst>
              <a:gd name="adj1" fmla="val -44671"/>
              <a:gd name="adj2" fmla="val -88591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BA5A57AC-29DF-4C89-9404-B4092E29BEAA}"/>
              </a:ext>
            </a:extLst>
          </p:cNvPr>
          <p:cNvSpPr/>
          <p:nvPr/>
        </p:nvSpPr>
        <p:spPr>
          <a:xfrm>
            <a:off x="838198" y="1187164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加入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GPIO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3620905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210D6A9C-2C18-4A2E-9618-4F2FACF762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205" y="1596391"/>
            <a:ext cx="5074685" cy="240235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5" name="圖說文字: 直線 14">
            <a:extLst>
              <a:ext uri="{FF2B5EF4-FFF2-40B4-BE49-F238E27FC236}">
                <a16:creationId xmlns:a16="http://schemas.microsoft.com/office/drawing/2014/main" id="{33949C3D-47CA-4B27-854C-F35AE0971F15}"/>
              </a:ext>
            </a:extLst>
          </p:cNvPr>
          <p:cNvSpPr/>
          <p:nvPr/>
        </p:nvSpPr>
        <p:spPr>
          <a:xfrm>
            <a:off x="709613" y="3842158"/>
            <a:ext cx="2911599" cy="2352675"/>
          </a:xfrm>
          <a:prstGeom prst="borderCallout1">
            <a:avLst>
              <a:gd name="adj1" fmla="val 427"/>
              <a:gd name="adj2" fmla="val 23173"/>
              <a:gd name="adj3" fmla="val -22641"/>
              <a:gd name="adj4" fmla="val 26207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E8C5848-6CD3-42D0-8AB9-EB792FF13C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9249" y="1315477"/>
            <a:ext cx="2882431" cy="2233445"/>
          </a:xfrm>
          <a:prstGeom prst="rect">
            <a:avLst/>
          </a:prstGeom>
        </p:spPr>
      </p:pic>
      <p:sp>
        <p:nvSpPr>
          <p:cNvPr id="12" name="語音泡泡: 矩形 11">
            <a:extLst>
              <a:ext uri="{FF2B5EF4-FFF2-40B4-BE49-F238E27FC236}">
                <a16:creationId xmlns:a16="http://schemas.microsoft.com/office/drawing/2014/main" id="{6BEF378A-0001-4773-ABAC-A15F5B1BE95A}"/>
              </a:ext>
            </a:extLst>
          </p:cNvPr>
          <p:cNvSpPr/>
          <p:nvPr/>
        </p:nvSpPr>
        <p:spPr>
          <a:xfrm>
            <a:off x="7371862" y="2432199"/>
            <a:ext cx="1373751" cy="537294"/>
          </a:xfrm>
          <a:prstGeom prst="wedgeRectCallout">
            <a:avLst>
              <a:gd name="adj1" fmla="val -64844"/>
              <a:gd name="adj2" fmla="val 96870"/>
            </a:avLst>
          </a:prstGeom>
          <a:solidFill>
            <a:srgbClr val="FFFFFF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F89BD4F4-7E62-4802-B4B6-A75E94771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操作流程</a:t>
            </a:r>
            <a:r>
              <a:rPr lang="en-US" altLang="zh-TW" dirty="0"/>
              <a:t>(3/5)</a:t>
            </a:r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39CACE8-0B55-4E4D-AC83-EA90BD185F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87543" y="1813074"/>
            <a:ext cx="2066925" cy="123825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35F26F7D-B9F5-4F9F-91B8-4CAE86C3C0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983" y="3884103"/>
            <a:ext cx="2871229" cy="2224766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5E56A5D6-A15C-47D1-A995-3764400102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54688" y="3756194"/>
            <a:ext cx="3590925" cy="2352675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1BCECBAD-6CB5-43AA-BB57-847CAD15A6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93121" y="2534158"/>
            <a:ext cx="1257300" cy="333375"/>
          </a:xfrm>
          <a:prstGeom prst="rect">
            <a:avLst/>
          </a:prstGeom>
        </p:spPr>
      </p:pic>
      <p:sp>
        <p:nvSpPr>
          <p:cNvPr id="14" name="語音泡泡: 矩形 13">
            <a:extLst>
              <a:ext uri="{FF2B5EF4-FFF2-40B4-BE49-F238E27FC236}">
                <a16:creationId xmlns:a16="http://schemas.microsoft.com/office/drawing/2014/main" id="{523BB4BB-83C9-4C93-B0DC-DC1C10ED793C}"/>
              </a:ext>
            </a:extLst>
          </p:cNvPr>
          <p:cNvSpPr/>
          <p:nvPr/>
        </p:nvSpPr>
        <p:spPr>
          <a:xfrm>
            <a:off x="2149039" y="5125903"/>
            <a:ext cx="1944789" cy="1366972"/>
          </a:xfrm>
          <a:prstGeom prst="wedgeRectCallout">
            <a:avLst>
              <a:gd name="adj1" fmla="val -83445"/>
              <a:gd name="adj2" fmla="val -63475"/>
            </a:avLst>
          </a:prstGeom>
          <a:solidFill>
            <a:srgbClr val="FFFFFF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D77B1485-EE91-4E47-9676-B32A4EA3B1B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88796" y="5218839"/>
            <a:ext cx="1838325" cy="1181100"/>
          </a:xfrm>
          <a:prstGeom prst="rect">
            <a:avLst/>
          </a:prstGeom>
        </p:spPr>
      </p:pic>
      <p:sp>
        <p:nvSpPr>
          <p:cNvPr id="16" name="圖說文字: 直線 15">
            <a:extLst>
              <a:ext uri="{FF2B5EF4-FFF2-40B4-BE49-F238E27FC236}">
                <a16:creationId xmlns:a16="http://schemas.microsoft.com/office/drawing/2014/main" id="{7222EB9F-C895-48F9-96E7-40CED1662418}"/>
              </a:ext>
            </a:extLst>
          </p:cNvPr>
          <p:cNvSpPr/>
          <p:nvPr/>
        </p:nvSpPr>
        <p:spPr>
          <a:xfrm>
            <a:off x="5989249" y="1281991"/>
            <a:ext cx="2911599" cy="2352675"/>
          </a:xfrm>
          <a:prstGeom prst="borderCallout1">
            <a:avLst>
              <a:gd name="adj1" fmla="val 20752"/>
              <a:gd name="adj2" fmla="val 411"/>
              <a:gd name="adj3" fmla="val 49030"/>
              <a:gd name="adj4" fmla="val -48129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BC5BAF0E-AF38-423D-BFD8-EA986C6194BD}"/>
              </a:ext>
            </a:extLst>
          </p:cNvPr>
          <p:cNvSpPr/>
          <p:nvPr/>
        </p:nvSpPr>
        <p:spPr>
          <a:xfrm>
            <a:off x="5087981" y="4932727"/>
            <a:ext cx="1008020" cy="19317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AC863CE8-3467-4ABE-BBA4-8515A2770C3B}"/>
              </a:ext>
            </a:extLst>
          </p:cNvPr>
          <p:cNvSpPr/>
          <p:nvPr/>
        </p:nvSpPr>
        <p:spPr>
          <a:xfrm>
            <a:off x="10591159" y="2432199"/>
            <a:ext cx="1008020" cy="19317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AA1219CA-4520-4754-A48D-4195AA5BE4BF}"/>
              </a:ext>
            </a:extLst>
          </p:cNvPr>
          <p:cNvSpPr/>
          <p:nvPr/>
        </p:nvSpPr>
        <p:spPr>
          <a:xfrm>
            <a:off x="4377873" y="5125903"/>
            <a:ext cx="155363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600" dirty="0">
                <a:solidFill>
                  <a:srgbClr val="FF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加入</a:t>
            </a:r>
            <a:r>
              <a:rPr lang="en-US" altLang="zh-TW" sz="1600" dirty="0">
                <a:solidFill>
                  <a:srgbClr val="FF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interrupt</a:t>
            </a:r>
            <a:r>
              <a:rPr lang="zh-TW" altLang="en-US" sz="1600" dirty="0">
                <a:solidFill>
                  <a:srgbClr val="FF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腳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E2292D83-DDE5-4886-8A87-FA145EE7B08D}"/>
              </a:ext>
            </a:extLst>
          </p:cNvPr>
          <p:cNvSpPr/>
          <p:nvPr/>
        </p:nvSpPr>
        <p:spPr>
          <a:xfrm>
            <a:off x="10459484" y="2610090"/>
            <a:ext cx="155363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600" dirty="0">
                <a:solidFill>
                  <a:srgbClr val="FF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加入</a:t>
            </a:r>
            <a:r>
              <a:rPr lang="en-US" altLang="zh-TW" sz="1600" dirty="0">
                <a:solidFill>
                  <a:srgbClr val="FF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interrupt</a:t>
            </a:r>
            <a:r>
              <a:rPr lang="zh-TW" altLang="en-US" sz="1600" dirty="0">
                <a:solidFill>
                  <a:srgbClr val="FF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腳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6859F353-0B63-47BA-8DA3-E7C8B2992CFB}"/>
              </a:ext>
            </a:extLst>
          </p:cNvPr>
          <p:cNvSpPr/>
          <p:nvPr/>
        </p:nvSpPr>
        <p:spPr>
          <a:xfrm>
            <a:off x="838200" y="1178061"/>
            <a:ext cx="19159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加入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interrupt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腳</a:t>
            </a:r>
          </a:p>
        </p:txBody>
      </p:sp>
    </p:spTree>
    <p:extLst>
      <p:ext uri="{BB962C8B-B14F-4D97-AF65-F5344CB8AC3E}">
        <p14:creationId xmlns:p14="http://schemas.microsoft.com/office/powerpoint/2010/main" val="25350143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80F2907E-35D8-49EE-97EB-AA01AAA2F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操作流程</a:t>
            </a:r>
            <a:r>
              <a:rPr lang="en-US" altLang="zh-TW" dirty="0"/>
              <a:t>(4/5)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F7778086-BA2E-4ABB-AEC8-D3D31369F3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8606" y="1566426"/>
            <a:ext cx="7514788" cy="3501208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FDBAC1A9-44C8-441F-8681-F7AF8B295770}"/>
              </a:ext>
            </a:extLst>
          </p:cNvPr>
          <p:cNvSpPr/>
          <p:nvPr/>
        </p:nvSpPr>
        <p:spPr>
          <a:xfrm>
            <a:off x="744931" y="1197094"/>
            <a:ext cx="12234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最終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RTL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圖</a:t>
            </a:r>
          </a:p>
        </p:txBody>
      </p:sp>
    </p:spTree>
    <p:extLst>
      <p:ext uri="{BB962C8B-B14F-4D97-AF65-F5344CB8AC3E}">
        <p14:creationId xmlns:p14="http://schemas.microsoft.com/office/powerpoint/2010/main" val="10013291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3CF7498F-1FEB-40D9-97FD-B4B041297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操作流程</a:t>
            </a:r>
            <a:r>
              <a:rPr lang="en-US" altLang="zh-TW" dirty="0"/>
              <a:t>(5/5)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A1060533-2C51-469B-B447-91A46DCCAC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533" y="1639181"/>
            <a:ext cx="2981087" cy="4007841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E04B06AF-FBC6-45A9-A7F7-9133470668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5376" y="1639181"/>
            <a:ext cx="7399091" cy="4007841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361EB753-9DC4-43CC-A815-1D4F79B5C49B}"/>
              </a:ext>
            </a:extLst>
          </p:cNvPr>
          <p:cNvSpPr/>
          <p:nvPr/>
        </p:nvSpPr>
        <p:spPr>
          <a:xfrm>
            <a:off x="838198" y="1187164"/>
            <a:ext cx="9925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加入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SDK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4576776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情境需求</a:t>
            </a:r>
            <a:endParaRPr lang="zh-TW" altLang="en-US" dirty="0"/>
          </a:p>
        </p:txBody>
      </p:sp>
      <p:sp>
        <p:nvSpPr>
          <p:cNvPr id="4" name="內容版面配置區 6">
            <a:extLst>
              <a:ext uri="{FF2B5EF4-FFF2-40B4-BE49-F238E27FC236}">
                <a16:creationId xmlns:a16="http://schemas.microsoft.com/office/drawing/2014/main" id="{9DAD8DBD-62C7-45D4-AD5D-B268EE8065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01850"/>
            <a:ext cx="10515600" cy="50377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2400" dirty="0">
                <a:latin typeface="標楷體" panose="03000509000000000000" pitchFamily="65" charset="-120"/>
              </a:rPr>
              <a:t>透過</a:t>
            </a:r>
            <a:r>
              <a:rPr lang="en-US" altLang="zh-TW" sz="2400" dirty="0">
                <a:latin typeface="標楷體" panose="03000509000000000000" pitchFamily="65" charset="-120"/>
              </a:rPr>
              <a:t>UART</a:t>
            </a:r>
            <a:r>
              <a:rPr lang="zh-TW" altLang="en-US" sz="2400" dirty="0">
                <a:latin typeface="標楷體" panose="03000509000000000000" pitchFamily="65" charset="-120"/>
              </a:rPr>
              <a:t>將</a:t>
            </a:r>
            <a:r>
              <a:rPr lang="en-US" altLang="zh-TW" sz="2400" dirty="0">
                <a:latin typeface="標楷體" panose="03000509000000000000" pitchFamily="65" charset="-120"/>
              </a:rPr>
              <a:t>FPGA</a:t>
            </a:r>
            <a:r>
              <a:rPr lang="zh-TW" altLang="en-US" sz="2400" dirty="0">
                <a:latin typeface="標楷體" panose="03000509000000000000" pitchFamily="65" charset="-120"/>
              </a:rPr>
              <a:t>的乒乓球過程傳至網頁的</a:t>
            </a:r>
            <a:r>
              <a:rPr lang="en-US" altLang="zh-TW" sz="2400" dirty="0">
                <a:latin typeface="標楷體" panose="03000509000000000000" pitchFamily="65" charset="-120"/>
              </a:rPr>
              <a:t>UI</a:t>
            </a:r>
            <a:r>
              <a:rPr lang="zh-TW" altLang="en-US" sz="2400" dirty="0">
                <a:latin typeface="標楷體" panose="03000509000000000000" pitchFamily="65" charset="-120"/>
              </a:rPr>
              <a:t>上</a:t>
            </a:r>
            <a:endParaRPr lang="zh-TW" altLang="en-US" sz="2400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4A3331BF-1515-415C-AFF3-A7CB7CA3BA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3721" y="1684945"/>
            <a:ext cx="4367128" cy="1501558"/>
          </a:xfrm>
          <a:prstGeom prst="rect">
            <a:avLst/>
          </a:prstGeom>
        </p:spPr>
      </p:pic>
      <p:pic>
        <p:nvPicPr>
          <p:cNvPr id="2" name="圖片 1">
            <a:extLst>
              <a:ext uri="{FF2B5EF4-FFF2-40B4-BE49-F238E27FC236}">
                <a16:creationId xmlns:a16="http://schemas.microsoft.com/office/drawing/2014/main" id="{54D639C8-6DD1-468E-B895-625E956B25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9064" y="3429000"/>
            <a:ext cx="4902392" cy="274462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83A68D15-D6E7-4C98-BB2B-EC5AD04639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5818" y="3429000"/>
            <a:ext cx="4886073" cy="274462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747EF596-3260-4E6D-9230-95A40D7D2C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73542" y="1741848"/>
            <a:ext cx="1374758" cy="1405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1834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AF54B665-B139-4BD4-B24F-04B43DAA76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中斷功能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1236F7B2-32E4-4C75-B850-0A66FE9B81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6740" y="1909203"/>
            <a:ext cx="4798519" cy="3702704"/>
          </a:xfrm>
          <a:prstGeom prst="rect">
            <a:avLst/>
          </a:prstGeom>
        </p:spPr>
      </p:pic>
      <p:sp>
        <p:nvSpPr>
          <p:cNvPr id="4" name="內容版面配置區 6">
            <a:extLst>
              <a:ext uri="{FF2B5EF4-FFF2-40B4-BE49-F238E27FC236}">
                <a16:creationId xmlns:a16="http://schemas.microsoft.com/office/drawing/2014/main" id="{9CC66F02-A3ED-46CB-8E05-4D7A301A0E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01850"/>
            <a:ext cx="10515600" cy="50377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2400" dirty="0">
                <a:latin typeface="標楷體" panose="03000509000000000000" pitchFamily="65" charset="-120"/>
              </a:rPr>
              <a:t>LED</a:t>
            </a:r>
            <a:r>
              <a:rPr lang="zh-TW" altLang="en-US" sz="2400" dirty="0">
                <a:latin typeface="標楷體" panose="03000509000000000000" pitchFamily="65" charset="-120"/>
              </a:rPr>
              <a:t>位移過程不斷發生中斷，中斷服務程序執行</a:t>
            </a:r>
            <a:r>
              <a:rPr lang="en-US" altLang="zh-TW" sz="2400" dirty="0">
                <a:latin typeface="標楷體" panose="03000509000000000000" pitchFamily="65" charset="-120"/>
              </a:rPr>
              <a:t>UART</a:t>
            </a:r>
            <a:r>
              <a:rPr lang="zh-TW" altLang="en-US" sz="2400" dirty="0">
                <a:latin typeface="標楷體" panose="03000509000000000000" pitchFamily="65" charset="-120"/>
              </a:rPr>
              <a:t>傳遞</a:t>
            </a:r>
            <a:r>
              <a:rPr lang="en-US" altLang="zh-TW" sz="2400" dirty="0">
                <a:latin typeface="標楷體" panose="03000509000000000000" pitchFamily="65" charset="-120"/>
              </a:rPr>
              <a:t>LED</a:t>
            </a:r>
            <a:r>
              <a:rPr lang="zh-TW" altLang="en-US" sz="2400" dirty="0">
                <a:latin typeface="標楷體" panose="03000509000000000000" pitchFamily="65" charset="-120"/>
              </a:rPr>
              <a:t>資料給</a:t>
            </a:r>
            <a:r>
              <a:rPr lang="en-US" altLang="zh-TW" sz="2400" dirty="0">
                <a:latin typeface="標楷體" panose="03000509000000000000" pitchFamily="65" charset="-120"/>
              </a:rPr>
              <a:t>PC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8261431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7AE99E15-B7B6-459D-B970-4043B4CE0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BREAKDOWN</a:t>
            </a:r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B1964735-7B5F-48B0-B41D-7CB30C6C5DBD}"/>
              </a:ext>
            </a:extLst>
          </p:cNvPr>
          <p:cNvSpPr txBox="1"/>
          <p:nvPr/>
        </p:nvSpPr>
        <p:spPr>
          <a:xfrm>
            <a:off x="7476565" y="2635623"/>
            <a:ext cx="426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PC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9" name="內容版面配置區 8">
            <a:extLst>
              <a:ext uri="{FF2B5EF4-FFF2-40B4-BE49-F238E27FC236}">
                <a16:creationId xmlns:a16="http://schemas.microsoft.com/office/drawing/2014/main" id="{7414F4DE-1D45-440F-81E9-FCE35B60D6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/>
              <a:t>2022/06/10</a:t>
            </a:r>
            <a:endParaRPr lang="zh-TW" altLang="en-US" dirty="0"/>
          </a:p>
        </p:txBody>
      </p:sp>
      <p:pic>
        <p:nvPicPr>
          <p:cNvPr id="10" name="內容版面配置區 4">
            <a:extLst>
              <a:ext uri="{FF2B5EF4-FFF2-40B4-BE49-F238E27FC236}">
                <a16:creationId xmlns:a16="http://schemas.microsoft.com/office/drawing/2014/main" id="{73177BCB-A125-418D-8DF4-1E26729469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6617" y="1616728"/>
            <a:ext cx="5798765" cy="4027248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689923EB-BA78-4BE0-9B0A-FCB0920EEF89}"/>
              </a:ext>
            </a:extLst>
          </p:cNvPr>
          <p:cNvSpPr txBox="1"/>
          <p:nvPr/>
        </p:nvSpPr>
        <p:spPr>
          <a:xfrm>
            <a:off x="7476565" y="2635623"/>
            <a:ext cx="426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PC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AF98E505-9DD5-40B7-AE12-20C64F4E1999}"/>
              </a:ext>
            </a:extLst>
          </p:cNvPr>
          <p:cNvSpPr txBox="1"/>
          <p:nvPr/>
        </p:nvSpPr>
        <p:spPr>
          <a:xfrm>
            <a:off x="7801761" y="2266291"/>
            <a:ext cx="4108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註</a:t>
            </a:r>
            <a:r>
              <a:rPr lang="en-US" altLang="zh-TW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:PC</a:t>
            </a:r>
            <a:r>
              <a:rPr lang="zh-TW" altLang="en-US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與</a:t>
            </a:r>
            <a:r>
              <a:rPr lang="en-US" altLang="zh-TW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PS</a:t>
            </a:r>
            <a:r>
              <a:rPr lang="zh-TW" altLang="en-US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搞混，需重新設計</a:t>
            </a:r>
            <a:r>
              <a:rPr lang="en-US" altLang="zh-TW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Breakdown</a:t>
            </a:r>
            <a:endParaRPr lang="zh-TW" altLang="en-US" dirty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83973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2BC21F71-82E1-4DD2-89CD-ED7F5FC757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BREAKDOWN</a:t>
            </a:r>
            <a:endParaRPr lang="zh-TW" altLang="en-US" dirty="0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AC47D0EE-F301-4D0C-B70F-5EC3FC7931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/>
              <a:t>2022/06/17</a:t>
            </a:r>
            <a:endParaRPr lang="zh-TW" altLang="en-US" dirty="0"/>
          </a:p>
        </p:txBody>
      </p:sp>
      <p:pic>
        <p:nvPicPr>
          <p:cNvPr id="7" name="內容版面配置區 4">
            <a:extLst>
              <a:ext uri="{FF2B5EF4-FFF2-40B4-BE49-F238E27FC236}">
                <a16:creationId xmlns:a16="http://schemas.microsoft.com/office/drawing/2014/main" id="{4D877CBE-6F10-4E4E-BFE6-B5D20D47B2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1362" y="1805781"/>
            <a:ext cx="5629275" cy="3829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9838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BBBAB323-B9B8-426E-8977-8C2F1303BD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584" y="1858253"/>
            <a:ext cx="5507941" cy="3839715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標題 2">
            <a:extLst>
              <a:ext uri="{FF2B5EF4-FFF2-40B4-BE49-F238E27FC236}">
                <a16:creationId xmlns:a16="http://schemas.microsoft.com/office/drawing/2014/main" id="{2BC21F71-82E1-4DD2-89CD-ED7F5FC757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BREAKDOWN</a:t>
            </a:r>
            <a:endParaRPr lang="zh-TW" altLang="en-US" dirty="0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AC47D0EE-F301-4D0C-B70F-5EC3FC7931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/>
              <a:t>2022/06/24</a:t>
            </a:r>
          </a:p>
          <a:p>
            <a:pPr marL="0" indent="0">
              <a:buNone/>
            </a:pPr>
            <a:r>
              <a:rPr lang="zh-TW" altLang="en-US" dirty="0"/>
              <a:t>第一版</a:t>
            </a:r>
            <a:r>
              <a:rPr lang="en-US" altLang="zh-TW" dirty="0"/>
              <a:t>:</a:t>
            </a:r>
            <a:r>
              <a:rPr lang="zh-TW" altLang="en-US" dirty="0"/>
              <a:t>使用</a:t>
            </a:r>
            <a:r>
              <a:rPr lang="en-US" altLang="zh-TW" dirty="0"/>
              <a:t>FPGA GPIO</a:t>
            </a:r>
            <a:r>
              <a:rPr lang="zh-TW" altLang="en-US" dirty="0"/>
              <a:t>腳傳送資料給</a:t>
            </a:r>
            <a:r>
              <a:rPr lang="en-US" altLang="zh-TW" dirty="0"/>
              <a:t>Arduino</a:t>
            </a:r>
            <a:r>
              <a:rPr lang="zh-TW" altLang="en-US" dirty="0"/>
              <a:t>，再透過</a:t>
            </a:r>
            <a:r>
              <a:rPr lang="en-US" altLang="zh-TW" dirty="0"/>
              <a:t>Arduino</a:t>
            </a:r>
            <a:r>
              <a:rPr lang="zh-TW" altLang="en-US" dirty="0"/>
              <a:t>的</a:t>
            </a:r>
            <a:r>
              <a:rPr lang="en-US" altLang="zh-TW" dirty="0"/>
              <a:t>UART</a:t>
            </a:r>
            <a:r>
              <a:rPr lang="zh-TW" altLang="en-US" dirty="0"/>
              <a:t>傳送給</a:t>
            </a:r>
            <a:r>
              <a:rPr lang="en-US" altLang="zh-TW" dirty="0"/>
              <a:t>PC</a:t>
            </a:r>
            <a:endParaRPr lang="zh-TW" altLang="en-US" dirty="0"/>
          </a:p>
        </p:txBody>
      </p:sp>
      <p:pic>
        <p:nvPicPr>
          <p:cNvPr id="9" name="內容版面配置區 4">
            <a:extLst>
              <a:ext uri="{FF2B5EF4-FFF2-40B4-BE49-F238E27FC236}">
                <a16:creationId xmlns:a16="http://schemas.microsoft.com/office/drawing/2014/main" id="{9EFAF855-2EA5-407C-8ABE-B6471094C7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858253"/>
            <a:ext cx="5629275" cy="3829050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B5A795E7-73C3-4FB0-81E0-0ECF5E6CE955}"/>
              </a:ext>
            </a:extLst>
          </p:cNvPr>
          <p:cNvSpPr txBox="1"/>
          <p:nvPr/>
        </p:nvSpPr>
        <p:spPr>
          <a:xfrm>
            <a:off x="2531973" y="5687303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新架構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6E48D5C7-DB61-4B66-A23B-1ADDB0BE81CE}"/>
              </a:ext>
            </a:extLst>
          </p:cNvPr>
          <p:cNvSpPr txBox="1"/>
          <p:nvPr/>
        </p:nvSpPr>
        <p:spPr>
          <a:xfrm>
            <a:off x="8472055" y="5687303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舊架構</a:t>
            </a:r>
          </a:p>
        </p:txBody>
      </p: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5FD3864B-4826-4025-9AE6-27631D6BA1C5}"/>
              </a:ext>
            </a:extLst>
          </p:cNvPr>
          <p:cNvCxnSpPr/>
          <p:nvPr/>
        </p:nvCxnSpPr>
        <p:spPr>
          <a:xfrm flipV="1">
            <a:off x="6350466" y="3850547"/>
            <a:ext cx="864066" cy="57884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37D3572A-CD9C-42CB-9255-FD6039086D3D}"/>
              </a:ext>
            </a:extLst>
          </p:cNvPr>
          <p:cNvCxnSpPr>
            <a:cxnSpLocks/>
          </p:cNvCxnSpPr>
          <p:nvPr/>
        </p:nvCxnSpPr>
        <p:spPr>
          <a:xfrm flipH="1" flipV="1">
            <a:off x="6346141" y="3870845"/>
            <a:ext cx="864066" cy="57884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BC466B49-8EEA-4895-9E4D-0BD37EA3D890}"/>
              </a:ext>
            </a:extLst>
          </p:cNvPr>
          <p:cNvCxnSpPr>
            <a:cxnSpLocks/>
          </p:cNvCxnSpPr>
          <p:nvPr/>
        </p:nvCxnSpPr>
        <p:spPr>
          <a:xfrm flipV="1">
            <a:off x="1988191" y="2550253"/>
            <a:ext cx="1" cy="122252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2072A7F0-36BF-4987-A9EF-C57948F44E0F}"/>
              </a:ext>
            </a:extLst>
          </p:cNvPr>
          <p:cNvCxnSpPr>
            <a:cxnSpLocks/>
          </p:cNvCxnSpPr>
          <p:nvPr/>
        </p:nvCxnSpPr>
        <p:spPr>
          <a:xfrm>
            <a:off x="1245242" y="2550253"/>
            <a:ext cx="742949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09037EBB-9C5E-4D57-91DD-6757D4370F4F}"/>
              </a:ext>
            </a:extLst>
          </p:cNvPr>
          <p:cNvCxnSpPr>
            <a:cxnSpLocks/>
          </p:cNvCxnSpPr>
          <p:nvPr/>
        </p:nvCxnSpPr>
        <p:spPr>
          <a:xfrm flipV="1">
            <a:off x="153209" y="2550254"/>
            <a:ext cx="1092033" cy="77312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接點 22">
            <a:extLst>
              <a:ext uri="{FF2B5EF4-FFF2-40B4-BE49-F238E27FC236}">
                <a16:creationId xmlns:a16="http://schemas.microsoft.com/office/drawing/2014/main" id="{804389EF-6209-450D-ADF9-F5802A07161E}"/>
              </a:ext>
            </a:extLst>
          </p:cNvPr>
          <p:cNvCxnSpPr>
            <a:cxnSpLocks/>
          </p:cNvCxnSpPr>
          <p:nvPr/>
        </p:nvCxnSpPr>
        <p:spPr>
          <a:xfrm>
            <a:off x="152448" y="3772778"/>
            <a:ext cx="1835743" cy="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接點 26">
            <a:extLst>
              <a:ext uri="{FF2B5EF4-FFF2-40B4-BE49-F238E27FC236}">
                <a16:creationId xmlns:a16="http://schemas.microsoft.com/office/drawing/2014/main" id="{0442B71E-2C1D-4593-823D-237FD7014968}"/>
              </a:ext>
            </a:extLst>
          </p:cNvPr>
          <p:cNvCxnSpPr>
            <a:cxnSpLocks/>
          </p:cNvCxnSpPr>
          <p:nvPr/>
        </p:nvCxnSpPr>
        <p:spPr>
          <a:xfrm flipH="1" flipV="1">
            <a:off x="148123" y="3323383"/>
            <a:ext cx="4324" cy="44939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接點 29">
            <a:extLst>
              <a:ext uri="{FF2B5EF4-FFF2-40B4-BE49-F238E27FC236}">
                <a16:creationId xmlns:a16="http://schemas.microsoft.com/office/drawing/2014/main" id="{72DF8D35-A508-4663-9AA6-F677FA5B901B}"/>
              </a:ext>
            </a:extLst>
          </p:cNvPr>
          <p:cNvCxnSpPr>
            <a:cxnSpLocks/>
          </p:cNvCxnSpPr>
          <p:nvPr/>
        </p:nvCxnSpPr>
        <p:spPr>
          <a:xfrm flipV="1">
            <a:off x="1377241" y="3952110"/>
            <a:ext cx="917871" cy="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F91C87DD-166F-4914-AF15-3A23CDDD93A2}"/>
              </a:ext>
            </a:extLst>
          </p:cNvPr>
          <p:cNvCxnSpPr>
            <a:cxnSpLocks/>
          </p:cNvCxnSpPr>
          <p:nvPr/>
        </p:nvCxnSpPr>
        <p:spPr>
          <a:xfrm flipV="1">
            <a:off x="1377240" y="4430075"/>
            <a:ext cx="917871" cy="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接點 32">
            <a:extLst>
              <a:ext uri="{FF2B5EF4-FFF2-40B4-BE49-F238E27FC236}">
                <a16:creationId xmlns:a16="http://schemas.microsoft.com/office/drawing/2014/main" id="{F783F1AC-E046-478B-9E60-B848FEC5E23D}"/>
              </a:ext>
            </a:extLst>
          </p:cNvPr>
          <p:cNvCxnSpPr>
            <a:cxnSpLocks/>
          </p:cNvCxnSpPr>
          <p:nvPr/>
        </p:nvCxnSpPr>
        <p:spPr>
          <a:xfrm flipV="1">
            <a:off x="1377240" y="3952110"/>
            <a:ext cx="0" cy="47707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接點 36">
            <a:extLst>
              <a:ext uri="{FF2B5EF4-FFF2-40B4-BE49-F238E27FC236}">
                <a16:creationId xmlns:a16="http://schemas.microsoft.com/office/drawing/2014/main" id="{E19608CB-BBE4-49A1-86A4-5B61E3E92A51}"/>
              </a:ext>
            </a:extLst>
          </p:cNvPr>
          <p:cNvCxnSpPr>
            <a:cxnSpLocks/>
          </p:cNvCxnSpPr>
          <p:nvPr/>
        </p:nvCxnSpPr>
        <p:spPr>
          <a:xfrm flipV="1">
            <a:off x="2295111" y="3952110"/>
            <a:ext cx="0" cy="46852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06413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E44F0679-053B-4DD2-9A47-BBAF1DC07F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6112" y="1758156"/>
            <a:ext cx="5819775" cy="3924300"/>
          </a:xfrm>
        </p:spPr>
      </p:pic>
      <p:sp>
        <p:nvSpPr>
          <p:cNvPr id="3" name="標題 2">
            <a:extLst>
              <a:ext uri="{FF2B5EF4-FFF2-40B4-BE49-F238E27FC236}">
                <a16:creationId xmlns:a16="http://schemas.microsoft.com/office/drawing/2014/main" id="{485EC606-A847-4EF3-87D4-E7636750CF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BREAKDOWN</a:t>
            </a:r>
            <a:endParaRPr lang="zh-TW" altLang="en-US" dirty="0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D9207C04-55A3-4ED1-B3D4-0FB0A1552B2A}"/>
              </a:ext>
            </a:extLst>
          </p:cNvPr>
          <p:cNvSpPr txBox="1">
            <a:spLocks/>
          </p:cNvSpPr>
          <p:nvPr/>
        </p:nvSpPr>
        <p:spPr>
          <a:xfrm>
            <a:off x="838200" y="1201850"/>
            <a:ext cx="10515600" cy="50377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TW" dirty="0"/>
              <a:t>2022/06/24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zh-TW" altLang="en-US" dirty="0"/>
              <a:t>最終版</a:t>
            </a:r>
            <a:r>
              <a:rPr lang="en-US" altLang="zh-TW" dirty="0"/>
              <a:t>:</a:t>
            </a:r>
            <a:r>
              <a:rPr lang="zh-TW" altLang="en-US" dirty="0"/>
              <a:t>直接使用</a:t>
            </a:r>
            <a:r>
              <a:rPr lang="en-US" altLang="zh-TW" dirty="0"/>
              <a:t>FPGA</a:t>
            </a:r>
            <a:r>
              <a:rPr lang="zh-TW" altLang="en-US" dirty="0"/>
              <a:t>內建的</a:t>
            </a:r>
            <a:r>
              <a:rPr lang="en-US" altLang="zh-TW" dirty="0"/>
              <a:t>UART</a:t>
            </a:r>
            <a:r>
              <a:rPr lang="zh-TW" altLang="en-US" dirty="0"/>
              <a:t>將資料傳送給</a:t>
            </a:r>
            <a:r>
              <a:rPr lang="en-US" altLang="zh-TW" dirty="0"/>
              <a:t>PC</a:t>
            </a:r>
            <a:endParaRPr lang="zh-TW" altLang="en-US" dirty="0"/>
          </a:p>
        </p:txBody>
      </p: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5D3C546D-A30C-459A-92C5-875CA8032FA1}"/>
              </a:ext>
            </a:extLst>
          </p:cNvPr>
          <p:cNvCxnSpPr>
            <a:cxnSpLocks/>
          </p:cNvCxnSpPr>
          <p:nvPr/>
        </p:nvCxnSpPr>
        <p:spPr>
          <a:xfrm flipV="1">
            <a:off x="6360301" y="3893387"/>
            <a:ext cx="917871" cy="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04F45ECA-6DE2-4AAD-8979-2E553AFF2D6E}"/>
              </a:ext>
            </a:extLst>
          </p:cNvPr>
          <p:cNvCxnSpPr>
            <a:cxnSpLocks/>
          </p:cNvCxnSpPr>
          <p:nvPr/>
        </p:nvCxnSpPr>
        <p:spPr>
          <a:xfrm flipV="1">
            <a:off x="6360300" y="4371352"/>
            <a:ext cx="917871" cy="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B2B5B3DC-3334-471D-A517-E9D79F41B860}"/>
              </a:ext>
            </a:extLst>
          </p:cNvPr>
          <p:cNvCxnSpPr>
            <a:cxnSpLocks/>
          </p:cNvCxnSpPr>
          <p:nvPr/>
        </p:nvCxnSpPr>
        <p:spPr>
          <a:xfrm flipV="1">
            <a:off x="6360300" y="3893387"/>
            <a:ext cx="0" cy="47707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18CE442B-465D-4467-AB87-964041F87420}"/>
              </a:ext>
            </a:extLst>
          </p:cNvPr>
          <p:cNvCxnSpPr>
            <a:cxnSpLocks/>
          </p:cNvCxnSpPr>
          <p:nvPr/>
        </p:nvCxnSpPr>
        <p:spPr>
          <a:xfrm flipV="1">
            <a:off x="7278171" y="3893387"/>
            <a:ext cx="0" cy="46852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44517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1A13305B-BA6C-4DA2-8670-740774707A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1800" dirty="0"/>
              <a:t>Q1:FPGA</a:t>
            </a:r>
            <a:r>
              <a:rPr lang="zh-TW" altLang="en-US" sz="1800" dirty="0"/>
              <a:t>上的</a:t>
            </a:r>
            <a:r>
              <a:rPr lang="en-US" altLang="zh-TW" sz="1800" dirty="0"/>
              <a:t>LED</a:t>
            </a:r>
            <a:r>
              <a:rPr lang="zh-TW" altLang="en-US" sz="1800" dirty="0"/>
              <a:t>位置傳送</a:t>
            </a:r>
            <a:r>
              <a:rPr lang="en-US" altLang="zh-TW" sz="1800" dirty="0"/>
              <a:t>PC</a:t>
            </a:r>
            <a:r>
              <a:rPr lang="zh-TW" altLang="en-US" sz="1800" dirty="0"/>
              <a:t>延遲了將近</a:t>
            </a:r>
            <a:r>
              <a:rPr lang="en-US" altLang="zh-TW" sz="1800" dirty="0"/>
              <a:t>5</a:t>
            </a:r>
            <a:r>
              <a:rPr lang="zh-TW" altLang="en-US" sz="1800" dirty="0"/>
              <a:t>秒鐘的時間</a:t>
            </a:r>
            <a:endParaRPr lang="en-US" altLang="zh-TW" sz="1800" dirty="0"/>
          </a:p>
          <a:p>
            <a:pPr marL="457200" lvl="1" indent="0">
              <a:buNone/>
            </a:pPr>
            <a:r>
              <a:rPr lang="en-US" altLang="zh-TW" sz="1800" dirty="0"/>
              <a:t>A1:</a:t>
            </a:r>
            <a:r>
              <a:rPr lang="zh-TW" altLang="en-US" sz="1800" dirty="0"/>
              <a:t>網頁的</a:t>
            </a:r>
            <a:r>
              <a:rPr lang="en-US" altLang="zh-TW" sz="1800" dirty="0"/>
              <a:t>UART</a:t>
            </a:r>
            <a:r>
              <a:rPr lang="zh-TW" altLang="en-US" sz="1800" dirty="0"/>
              <a:t>接收設定為</a:t>
            </a:r>
            <a:r>
              <a:rPr lang="en-US" altLang="zh-TW" sz="1800" dirty="0"/>
              <a:t>1</a:t>
            </a:r>
            <a:r>
              <a:rPr lang="zh-TW" altLang="en-US" sz="1800" dirty="0"/>
              <a:t>秒接收</a:t>
            </a:r>
            <a:r>
              <a:rPr lang="en-US" altLang="zh-TW" sz="1800" dirty="0"/>
              <a:t>1</a:t>
            </a:r>
            <a:r>
              <a:rPr lang="zh-TW" altLang="en-US" sz="1800" dirty="0"/>
              <a:t>次，將設定調成</a:t>
            </a:r>
            <a:r>
              <a:rPr lang="en-US" altLang="zh-TW" sz="1800" dirty="0"/>
              <a:t>50ms</a:t>
            </a:r>
            <a:r>
              <a:rPr lang="zh-TW" altLang="en-US" sz="1800" dirty="0"/>
              <a:t>接收一次，變成延遲</a:t>
            </a:r>
            <a:r>
              <a:rPr lang="en-US" altLang="zh-TW" sz="1800" dirty="0"/>
              <a:t>1</a:t>
            </a:r>
            <a:r>
              <a:rPr lang="zh-TW" altLang="en-US" sz="1800" dirty="0"/>
              <a:t>個</a:t>
            </a:r>
            <a:r>
              <a:rPr lang="en-US" altLang="zh-TW" sz="1800" dirty="0"/>
              <a:t>LED</a:t>
            </a:r>
            <a:r>
              <a:rPr lang="zh-TW" altLang="en-US" sz="1800" dirty="0"/>
              <a:t>的位置。</a:t>
            </a:r>
            <a:endParaRPr lang="en-US" altLang="zh-TW" sz="1800" dirty="0"/>
          </a:p>
          <a:p>
            <a:pPr lvl="1"/>
            <a:endParaRPr lang="en-US" altLang="zh-TW" sz="1800" dirty="0"/>
          </a:p>
          <a:p>
            <a:r>
              <a:rPr lang="en-US" altLang="zh-TW" sz="1800" dirty="0"/>
              <a:t>Q2: FPGA</a:t>
            </a:r>
            <a:r>
              <a:rPr lang="zh-TW" altLang="en-US" sz="1800" dirty="0"/>
              <a:t>上的</a:t>
            </a:r>
            <a:r>
              <a:rPr lang="en-US" altLang="zh-TW" sz="1800" dirty="0"/>
              <a:t>LED</a:t>
            </a:r>
            <a:r>
              <a:rPr lang="zh-TW" altLang="en-US" sz="1800" dirty="0"/>
              <a:t>位置傳送</a:t>
            </a:r>
            <a:r>
              <a:rPr lang="en-US" altLang="zh-TW" sz="1800" dirty="0"/>
              <a:t>PC</a:t>
            </a:r>
            <a:r>
              <a:rPr lang="zh-TW" altLang="en-US" sz="1800" dirty="0"/>
              <a:t>延遲了</a:t>
            </a:r>
            <a:r>
              <a:rPr lang="en-US" altLang="zh-TW" sz="1800" dirty="0"/>
              <a:t>1</a:t>
            </a:r>
            <a:r>
              <a:rPr lang="zh-TW" altLang="en-US" sz="1800" dirty="0"/>
              <a:t>個</a:t>
            </a:r>
            <a:r>
              <a:rPr lang="en-US" altLang="zh-TW" sz="1800" dirty="0"/>
              <a:t>LED</a:t>
            </a:r>
            <a:r>
              <a:rPr lang="zh-TW" altLang="en-US" sz="1800" dirty="0"/>
              <a:t>的位置</a:t>
            </a:r>
            <a:endParaRPr lang="en-US" altLang="zh-TW" sz="1800" dirty="0"/>
          </a:p>
          <a:p>
            <a:pPr marL="457200" lvl="1" indent="0">
              <a:buNone/>
            </a:pPr>
            <a:r>
              <a:rPr lang="en-US" altLang="zh-TW" sz="1800" dirty="0"/>
              <a:t>A2:SDK</a:t>
            </a:r>
            <a:r>
              <a:rPr lang="zh-TW" altLang="en-US" sz="1800" dirty="0"/>
              <a:t>上讀取</a:t>
            </a:r>
            <a:r>
              <a:rPr lang="en-US" altLang="zh-TW" sz="1800" dirty="0"/>
              <a:t>LED</a:t>
            </a:r>
            <a:r>
              <a:rPr lang="zh-TW" altLang="en-US" sz="1800" dirty="0"/>
              <a:t>的位置設定為不斷讀取，改成中斷發生時才做讀取，即可完成</a:t>
            </a:r>
            <a:r>
              <a:rPr lang="en-US" altLang="zh-TW" sz="1800" dirty="0"/>
              <a:t>FPGA</a:t>
            </a:r>
            <a:r>
              <a:rPr lang="zh-TW" altLang="en-US" sz="1800" dirty="0"/>
              <a:t>與</a:t>
            </a:r>
            <a:r>
              <a:rPr lang="en-US" altLang="zh-TW" sz="1800" dirty="0"/>
              <a:t>UI</a:t>
            </a:r>
            <a:r>
              <a:rPr lang="zh-TW" altLang="en-US" sz="1800" dirty="0"/>
              <a:t>同步。</a:t>
            </a:r>
            <a:endParaRPr lang="en-US" altLang="zh-TW" sz="1800" dirty="0"/>
          </a:p>
          <a:p>
            <a:pPr marL="0" indent="0">
              <a:buNone/>
            </a:pPr>
            <a:r>
              <a:rPr lang="en-US" altLang="zh-TW" sz="1800" dirty="0"/>
              <a:t>	</a:t>
            </a:r>
            <a:endParaRPr lang="zh-TW" altLang="en-US" sz="1800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CFBEC84D-BB4B-42AC-93CE-1367404D5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修正問題</a:t>
            </a:r>
          </a:p>
        </p:txBody>
      </p:sp>
    </p:spTree>
    <p:extLst>
      <p:ext uri="{BB962C8B-B14F-4D97-AF65-F5344CB8AC3E}">
        <p14:creationId xmlns:p14="http://schemas.microsoft.com/office/powerpoint/2010/main" val="16463020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101326</TotalTime>
  <Words>613</Words>
  <Application>Microsoft Office PowerPoint</Application>
  <PresentationFormat>寬螢幕</PresentationFormat>
  <Paragraphs>111</Paragraphs>
  <Slides>26</Slides>
  <Notes>3</Notes>
  <HiddenSlides>0</HiddenSlides>
  <MMClips>1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26</vt:i4>
      </vt:variant>
    </vt:vector>
  </HeadingPairs>
  <TitlesOfParts>
    <vt:vector size="32" baseType="lpstr">
      <vt:lpstr>新細明體</vt:lpstr>
      <vt:lpstr>標楷體</vt:lpstr>
      <vt:lpstr>Arial</vt:lpstr>
      <vt:lpstr>Calibri</vt:lpstr>
      <vt:lpstr>Times New Roman</vt:lpstr>
      <vt:lpstr>Office 佈景主題</vt:lpstr>
      <vt:lpstr>乒乓球遊戲同步顯示於PC UI上 專案進度報告</vt:lpstr>
      <vt:lpstr>功能需求</vt:lpstr>
      <vt:lpstr>情境需求</vt:lpstr>
      <vt:lpstr>中斷功能</vt:lpstr>
      <vt:lpstr>BREAKDOWN</vt:lpstr>
      <vt:lpstr>BREAKDOWN</vt:lpstr>
      <vt:lpstr>BREAKDOWN</vt:lpstr>
      <vt:lpstr>BREAKDOWN</vt:lpstr>
      <vt:lpstr>修正問題</vt:lpstr>
      <vt:lpstr>當周進度</vt:lpstr>
      <vt:lpstr>乒乓球遊戲包成IP</vt:lpstr>
      <vt:lpstr>SDK燒入問題(1/2)</vt:lpstr>
      <vt:lpstr>SDK燒入問題(2/2)</vt:lpstr>
      <vt:lpstr>Block Design</vt:lpstr>
      <vt:lpstr>IRQ中斷設計</vt:lpstr>
      <vt:lpstr>當周進度</vt:lpstr>
      <vt:lpstr>PC端UART接收測試</vt:lpstr>
      <vt:lpstr>PC 網頁UI</vt:lpstr>
      <vt:lpstr>PC端設計(1/3)</vt:lpstr>
      <vt:lpstr>PC端設計(2/3)</vt:lpstr>
      <vt:lpstr>PC端設計(3/3)</vt:lpstr>
      <vt:lpstr>操作流程(1/5)</vt:lpstr>
      <vt:lpstr>操作流程(2/5)</vt:lpstr>
      <vt:lpstr>操作流程(3/5)</vt:lpstr>
      <vt:lpstr>操作流程(4/5)</vt:lpstr>
      <vt:lpstr>操作流程(5/5)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光流影像處理</dc:title>
  <dc:creator>User</dc:creator>
  <cp:lastModifiedBy>DK</cp:lastModifiedBy>
  <cp:revision>1221</cp:revision>
  <dcterms:created xsi:type="dcterms:W3CDTF">2019-03-11T13:47:46Z</dcterms:created>
  <dcterms:modified xsi:type="dcterms:W3CDTF">2022-06-30T09:56:23Z</dcterms:modified>
</cp:coreProperties>
</file>